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y="5143500" cx="9144000"/>
  <p:notesSz cx="6858000" cy="9144000"/>
  <p:embeddedFontLst>
    <p:embeddedFont>
      <p:font typeface="Lato"/>
      <p:regular r:id="rId101"/>
      <p:bold r:id="rId102"/>
      <p:italic r:id="rId103"/>
      <p:boldItalic r:id="rId104"/>
    </p:embeddedFont>
    <p:embeddedFont>
      <p:font typeface="Roboto Mono"/>
      <p:regular r:id="rId105"/>
      <p:bold r:id="rId106"/>
      <p:italic r:id="rId107"/>
      <p:boldItalic r:id="rId108"/>
    </p:embeddedFont>
    <p:embeddedFont>
      <p:font typeface="Open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italic.fntdata"/><Relationship Id="rId106" Type="http://schemas.openxmlformats.org/officeDocument/2006/relationships/font" Target="fonts/RobotoMono-bold.fntdata"/><Relationship Id="rId105" Type="http://schemas.openxmlformats.org/officeDocument/2006/relationships/font" Target="fonts/RobotoMono-regular.fntdata"/><Relationship Id="rId104" Type="http://schemas.openxmlformats.org/officeDocument/2006/relationships/font" Target="fonts/Lato-boldItalic.fntdata"/><Relationship Id="rId109" Type="http://schemas.openxmlformats.org/officeDocument/2006/relationships/font" Target="fonts/OpenSans-regular.fntdata"/><Relationship Id="rId108" Type="http://schemas.openxmlformats.org/officeDocument/2006/relationships/font" Target="fonts/RobotoMon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OpenSans-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schemas.openxmlformats.org/officeDocument/2006/relationships/font" Target="fonts/OpenSans-boldItalic.fntdata"/><Relationship Id="rId111" Type="http://schemas.openxmlformats.org/officeDocument/2006/relationships/font" Target="fonts/OpenSans-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2d896d3d2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2d896d3d2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2d896d3d2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2d896d3d2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2d896d3d2_6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2d896d3d2_6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2d896d3d2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2d896d3d2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2d896d3d2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2d896d3d2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2d896d3d2_6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2d896d3d2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2d896d3d2_6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2d896d3d2_6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2d896d3d2_6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2d896d3d2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2d896d3d2_6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2d896d3d2_6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2d896d3d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2d896d3d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2d896d3d2_6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2d896d3d2_6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2d896d3d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2d896d3d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12d896d3d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12d896d3d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2d896d3d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2d896d3d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2d896d3d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2d896d3d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2d896d3d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2d896d3d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2d896d3d2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2d896d3d2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2d896d3d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2d896d3d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2d896d3d2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2d896d3d2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2d896d3d2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2d896d3d2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2d896d3d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2d896d3d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12d896d3d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12d896d3d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2d896d3d2_6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2d896d3d2_6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2d896d3d2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2d896d3d2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2d896d3d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2d896d3d2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2d896d3d2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2d896d3d2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2d896d3d2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2d896d3d2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2d896d3d2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2d896d3d2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2d896d3d2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12d896d3d2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2d896d3d2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2d896d3d2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12d896d3d2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12d896d3d2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2d896d3d2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2d896d3d2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2d896d3d2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2d896d3d2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2d896d3d2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2d896d3d2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2d896d3d2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2d896d3d2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2d896d3d2_6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2d896d3d2_6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2d896d3d2_6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2d896d3d2_6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2d896d3d2_6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2d896d3d2_6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2d896d3d2_6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12d896d3d2_6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2d896d3d2_6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12d896d3d2_6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12d896d3d2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12d896d3d2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2d896d3d2_6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2d896d3d2_6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2d896d3d2_6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2d896d3d2_6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2d896d3d2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2d896d3d2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2d896d3d2_6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2d896d3d2_6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2d896d3d2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2d896d3d2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2d896d3d2_6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2d896d3d2_6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2d896d3d2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2d896d3d2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2d896d3d2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2d896d3d2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2d896d3d2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2d896d3d2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2d896d3d2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2d896d3d2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12d896d3d2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2d896d3d2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2d896d3d2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12d896d3d2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2d896d3d2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12d896d3d2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2d896d3d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12d896d3d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2d896d3d2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2d896d3d2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2d896d3d2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2d896d3d2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2d896d3d2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2d896d3d2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2d896d3d2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2d896d3d2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2d896d3d2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12d896d3d2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2d896d3d2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2d896d3d2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12d896d3d2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12d896d3d2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2d896d3d2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12d896d3d2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12d896d3d2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12d896d3d2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2d896d3d2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12d896d3d2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2d896d3d2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2d896d3d2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2d896d3d2_5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2d896d3d2_5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2d896d3d2_5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12d896d3d2_5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2d896d3d2_5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2d896d3d2_5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2d896d3d2_5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2d896d3d2_5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2d896d3d2_5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12d896d3d2_5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12d896d3d2_5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2d896d3d2_5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2d896d3d2_5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12d896d3d2_5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2d896d3d2_5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12d896d3d2_5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2d896d3d2_5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12d896d3d2_5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2d896d3d2_5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12d896d3d2_5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2d896d3d2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2d896d3d2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2d896d3d2_5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2d896d3d2_5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2d896d3d2_5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2d896d3d2_5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2d896d3d2_5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12d896d3d2_5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12d896d3d2_5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12d896d3d2_5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2d896d3d2_5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2d896d3d2_5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12d896d3d2_5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12d896d3d2_5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12d896d3d2_5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12d896d3d2_5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2d896d3d2_5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12d896d3d2_5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12d896d3d2_5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12d896d3d2_5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12d896d3d2_5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12d896d3d2_5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2d896d3d2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2d896d3d2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12d896d3d2_5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12d896d3d2_5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2d896d3d2_5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2d896d3d2_5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12d896d3d2_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2d896d3d2_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12d896d3d2_5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12d896d3d2_5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12d896d3d2_5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12d896d3d2_5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12d896d3d2_5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12d896d3d2_5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EAD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57.png"/><Relationship Id="rId6"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2.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89.png"/><Relationship Id="rId5"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86.png"/><Relationship Id="rId6" Type="http://schemas.openxmlformats.org/officeDocument/2006/relationships/image" Target="../media/image75.png"/><Relationship Id="rId7"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7.png"/><Relationship Id="rId4" Type="http://schemas.openxmlformats.org/officeDocument/2006/relationships/image" Target="../media/image71.png"/><Relationship Id="rId5"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2.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12.png"/><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10.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4500">
                <a:latin typeface="Lato"/>
                <a:ea typeface="Lato"/>
                <a:cs typeface="Lato"/>
                <a:sym typeface="Lato"/>
              </a:rPr>
              <a:t>Practical Implementation of AWS Services</a:t>
            </a:r>
            <a:endParaRPr sz="4500">
              <a:latin typeface="Lato"/>
              <a:ea typeface="Lato"/>
              <a:cs typeface="Lato"/>
              <a:sym typeface="Lato"/>
            </a:endParaRPr>
          </a:p>
        </p:txBody>
      </p:sp>
      <p:sp>
        <p:nvSpPr>
          <p:cNvPr id="55" name="Google Shape;55;p13"/>
          <p:cNvSpPr txBox="1"/>
          <p:nvPr>
            <p:ph idx="1" type="subTitle"/>
          </p:nvPr>
        </p:nvSpPr>
        <p:spPr>
          <a:xfrm>
            <a:off x="110075" y="35978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latin typeface="Lato"/>
                <a:ea typeface="Lato"/>
                <a:cs typeface="Lato"/>
                <a:sym typeface="Lato"/>
              </a:rPr>
              <a:t>Name-C.S.S.SWETHA</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Roll Number - 20A31A4205</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idx="1" type="body"/>
          </p:nvPr>
        </p:nvSpPr>
        <p:spPr>
          <a:xfrm>
            <a:off x="311700" y="59625"/>
            <a:ext cx="8672700" cy="45093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Clr>
                <a:schemeClr val="dk1"/>
              </a:buClr>
              <a:buSzPts val="1100"/>
              <a:buChar char="●"/>
            </a:pPr>
            <a:r>
              <a:rPr lang="en-GB" sz="1100">
                <a:solidFill>
                  <a:schemeClr val="dk1"/>
                </a:solidFill>
              </a:rPr>
              <a:t>Scroll to the bottom of the page and then copy and paste the code </a:t>
            </a:r>
            <a:endParaRPr sz="1100">
              <a:solidFill>
                <a:schemeClr val="dk1"/>
              </a:solidFill>
            </a:endParaRPr>
          </a:p>
          <a:p>
            <a:pPr indent="0" lvl="0" marL="457200" rtl="0" algn="l">
              <a:spcBef>
                <a:spcPts val="0"/>
              </a:spcBef>
              <a:spcAft>
                <a:spcPts val="0"/>
              </a:spcAft>
              <a:buNone/>
            </a:pPr>
            <a:r>
              <a:rPr lang="en-GB" sz="1100">
                <a:solidFill>
                  <a:schemeClr val="dk1"/>
                </a:solidFill>
              </a:rPr>
              <a:t>shown below into the </a:t>
            </a:r>
            <a:r>
              <a:rPr b="1" lang="en-GB" sz="1100">
                <a:solidFill>
                  <a:schemeClr val="dk1"/>
                </a:solidFill>
              </a:rPr>
              <a:t>User data</a:t>
            </a:r>
            <a:r>
              <a:rPr lang="en-GB" sz="1100">
                <a:solidFill>
                  <a:schemeClr val="dk1"/>
                </a:solidFill>
              </a:rPr>
              <a:t> box:</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Clr>
                <a:schemeClr val="dk1"/>
              </a:buClr>
              <a:buSzPts val="1100"/>
              <a:buFont typeface="Arial"/>
              <a:buNone/>
            </a:pPr>
            <a:r>
              <a:rPr lang="en-GB" sz="1100">
                <a:solidFill>
                  <a:schemeClr val="dk1"/>
                </a:solidFill>
              </a:rPr>
              <a:t>#!/bin/bash</a:t>
            </a:r>
            <a:endParaRPr sz="1100">
              <a:solidFill>
                <a:schemeClr val="dk1"/>
              </a:solidFill>
            </a:endParaRPr>
          </a:p>
          <a:p>
            <a:pPr indent="0" lvl="0" marL="457200" rtl="0" algn="l">
              <a:spcBef>
                <a:spcPts val="0"/>
              </a:spcBef>
              <a:spcAft>
                <a:spcPts val="0"/>
              </a:spcAft>
              <a:buClr>
                <a:schemeClr val="dk1"/>
              </a:buClr>
              <a:buSzPts val="1100"/>
              <a:buFont typeface="Arial"/>
              <a:buNone/>
            </a:pPr>
            <a:r>
              <a:rPr lang="en-GB" sz="1100">
                <a:solidFill>
                  <a:schemeClr val="dk1"/>
                </a:solidFill>
              </a:rPr>
              <a:t>yum -y install httpd</a:t>
            </a:r>
            <a:endParaRPr sz="1100">
              <a:solidFill>
                <a:schemeClr val="dk1"/>
              </a:solidFill>
            </a:endParaRPr>
          </a:p>
          <a:p>
            <a:pPr indent="0" lvl="0" marL="457200" rtl="0" algn="l">
              <a:spcBef>
                <a:spcPts val="0"/>
              </a:spcBef>
              <a:spcAft>
                <a:spcPts val="0"/>
              </a:spcAft>
              <a:buClr>
                <a:schemeClr val="dk1"/>
              </a:buClr>
              <a:buSzPts val="1100"/>
              <a:buFont typeface="Arial"/>
              <a:buNone/>
            </a:pPr>
            <a:r>
              <a:rPr lang="en-GB" sz="1100">
                <a:solidFill>
                  <a:schemeClr val="dk1"/>
                </a:solidFill>
              </a:rPr>
              <a:t>systemctl enable httpd</a:t>
            </a:r>
            <a:endParaRPr sz="1100">
              <a:solidFill>
                <a:schemeClr val="dk1"/>
              </a:solidFill>
            </a:endParaRPr>
          </a:p>
          <a:p>
            <a:pPr indent="0" lvl="0" marL="457200" rtl="0" algn="l">
              <a:spcBef>
                <a:spcPts val="0"/>
              </a:spcBef>
              <a:spcAft>
                <a:spcPts val="0"/>
              </a:spcAft>
              <a:buClr>
                <a:schemeClr val="dk1"/>
              </a:buClr>
              <a:buSzPts val="1100"/>
              <a:buFont typeface="Arial"/>
              <a:buNone/>
            </a:pPr>
            <a:r>
              <a:rPr lang="en-GB" sz="1100">
                <a:solidFill>
                  <a:schemeClr val="dk1"/>
                </a:solidFill>
              </a:rPr>
              <a:t>systemctl start httpd</a:t>
            </a:r>
            <a:endParaRPr sz="1100">
              <a:solidFill>
                <a:schemeClr val="dk1"/>
              </a:solidFill>
            </a:endParaRPr>
          </a:p>
          <a:p>
            <a:pPr indent="0" lvl="0" marL="457200" rtl="0" algn="l">
              <a:spcBef>
                <a:spcPts val="0"/>
              </a:spcBef>
              <a:spcAft>
                <a:spcPts val="0"/>
              </a:spcAft>
              <a:buNone/>
            </a:pPr>
            <a:r>
              <a:rPr lang="en-GB" sz="1100">
                <a:solidFill>
                  <a:schemeClr val="dk1"/>
                </a:solidFill>
              </a:rPr>
              <a:t>echo '&lt;html&gt;&lt;h1&gt;Hello From Your Web Server!&lt;/h1&gt;&lt;/html&gt;' &gt; /var/www/html/index.html</a:t>
            </a:r>
            <a:endParaRPr sz="1100">
              <a:solidFill>
                <a:schemeClr val="dk1"/>
              </a:solidFill>
            </a:endParaRPr>
          </a:p>
          <a:p>
            <a:pPr indent="-298450" lvl="0" marL="457200" rtl="0" algn="l">
              <a:spcBef>
                <a:spcPts val="1000"/>
              </a:spcBef>
              <a:spcAft>
                <a:spcPts val="0"/>
              </a:spcAft>
              <a:buClr>
                <a:schemeClr val="dk1"/>
              </a:buClr>
              <a:buSzPts val="1100"/>
              <a:buChar char="●"/>
            </a:pPr>
            <a:r>
              <a:rPr lang="en-GB" sz="1100">
                <a:solidFill>
                  <a:schemeClr val="dk1"/>
                </a:solidFill>
              </a:rPr>
              <a:t>When you launch an instance, you can pass </a:t>
            </a:r>
            <a:r>
              <a:rPr i="1" lang="en-GB" sz="1100">
                <a:solidFill>
                  <a:schemeClr val="dk1"/>
                </a:solidFill>
              </a:rPr>
              <a:t>user data</a:t>
            </a:r>
            <a:r>
              <a:rPr lang="en-GB" sz="1100">
                <a:solidFill>
                  <a:schemeClr val="dk1"/>
                </a:solidFill>
              </a:rPr>
              <a:t> to the instance that can be used </a:t>
            </a:r>
            <a:endParaRPr sz="1100">
              <a:solidFill>
                <a:schemeClr val="dk1"/>
              </a:solidFill>
            </a:endParaRPr>
          </a:p>
          <a:p>
            <a:pPr indent="0" lvl="0" marL="457200" rtl="0" algn="l">
              <a:spcBef>
                <a:spcPts val="1000"/>
              </a:spcBef>
              <a:spcAft>
                <a:spcPts val="0"/>
              </a:spcAft>
              <a:buNone/>
            </a:pPr>
            <a:r>
              <a:rPr lang="en-GB" sz="1100">
                <a:solidFill>
                  <a:schemeClr val="dk1"/>
                </a:solidFill>
              </a:rPr>
              <a:t>to perform automated installation and configuration tasks after the instance starts.</a:t>
            </a:r>
            <a:br>
              <a:rPr lang="en-GB" sz="1100">
                <a:solidFill>
                  <a:schemeClr val="dk1"/>
                </a:solidFill>
              </a:rPr>
            </a:br>
            <a:r>
              <a:rPr lang="en-GB" sz="1100">
                <a:solidFill>
                  <a:schemeClr val="dk1"/>
                </a:solidFill>
              </a:rPr>
              <a:t>Your instance is running Amazon Linux 2. The </a:t>
            </a:r>
            <a:r>
              <a:rPr i="1" lang="en-GB" sz="1100">
                <a:solidFill>
                  <a:schemeClr val="dk1"/>
                </a:solidFill>
              </a:rPr>
              <a:t>shell script</a:t>
            </a:r>
            <a:r>
              <a:rPr lang="en-GB" sz="1100">
                <a:solidFill>
                  <a:schemeClr val="dk1"/>
                </a:solidFill>
              </a:rPr>
              <a:t> you have specified </a:t>
            </a:r>
            <a:endParaRPr sz="1100">
              <a:solidFill>
                <a:schemeClr val="dk1"/>
              </a:solidFill>
            </a:endParaRPr>
          </a:p>
          <a:p>
            <a:pPr indent="0" lvl="0" marL="457200" rtl="0" algn="l">
              <a:spcBef>
                <a:spcPts val="1000"/>
              </a:spcBef>
              <a:spcAft>
                <a:spcPts val="0"/>
              </a:spcAft>
              <a:buNone/>
            </a:pPr>
            <a:r>
              <a:rPr lang="en-GB" sz="1100">
                <a:solidFill>
                  <a:schemeClr val="dk1"/>
                </a:solidFill>
              </a:rPr>
              <a:t>will run as the </a:t>
            </a:r>
            <a:r>
              <a:rPr i="1" lang="en-GB" sz="1100">
                <a:solidFill>
                  <a:schemeClr val="dk1"/>
                </a:solidFill>
              </a:rPr>
              <a:t>root</a:t>
            </a:r>
            <a:r>
              <a:rPr lang="en-GB" sz="1100">
                <a:solidFill>
                  <a:schemeClr val="dk1"/>
                </a:solidFill>
              </a:rPr>
              <a:t> guest OS user when the instance starts. </a:t>
            </a:r>
            <a:endParaRPr sz="1100">
              <a:solidFill>
                <a:schemeClr val="dk1"/>
              </a:solidFill>
            </a:endParaRPr>
          </a:p>
          <a:p>
            <a:pPr indent="0" lvl="0" marL="0" rtl="0" algn="l">
              <a:spcBef>
                <a:spcPts val="1000"/>
              </a:spcBef>
              <a:spcAft>
                <a:spcPts val="0"/>
              </a:spcAft>
              <a:buNone/>
            </a:pPr>
            <a:r>
              <a:rPr lang="en-GB" sz="1100">
                <a:solidFill>
                  <a:schemeClr val="dk1"/>
                </a:solidFill>
              </a:rPr>
              <a:t>The script will:</a:t>
            </a:r>
            <a:endParaRPr sz="1100">
              <a:solidFill>
                <a:schemeClr val="dk1"/>
              </a:solidFill>
            </a:endParaRPr>
          </a:p>
          <a:p>
            <a:pPr indent="-298450" lvl="0" marL="457200" rtl="0" algn="l">
              <a:spcBef>
                <a:spcPts val="1000"/>
              </a:spcBef>
              <a:spcAft>
                <a:spcPts val="0"/>
              </a:spcAft>
              <a:buClr>
                <a:schemeClr val="dk1"/>
              </a:buClr>
              <a:buSzPts val="1100"/>
              <a:buChar char="❏"/>
            </a:pPr>
            <a:r>
              <a:rPr lang="en-GB" sz="1100">
                <a:solidFill>
                  <a:schemeClr val="dk1"/>
                </a:solidFill>
              </a:rPr>
              <a:t>Install an Apache web server (httpd)</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Configure the web server to automatically start on boot</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Run the Web server once it has finished installing</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Create a simple web page</a:t>
            </a:r>
            <a:endParaRPr sz="1100">
              <a:solidFill>
                <a:schemeClr val="dk1"/>
              </a:solidFill>
            </a:endParaRPr>
          </a:p>
          <a:p>
            <a:pPr indent="0" lvl="0" marL="0" rtl="0" algn="l">
              <a:spcBef>
                <a:spcPts val="1200"/>
              </a:spcBef>
              <a:spcAft>
                <a:spcPts val="1200"/>
              </a:spcAft>
              <a:buNone/>
            </a:pPr>
            <a:r>
              <a:t/>
            </a:r>
            <a:endParaRPr/>
          </a:p>
        </p:txBody>
      </p:sp>
      <p:pic>
        <p:nvPicPr>
          <p:cNvPr id="114" name="Google Shape;114;p22"/>
          <p:cNvPicPr preferRelativeResize="0"/>
          <p:nvPr/>
        </p:nvPicPr>
        <p:blipFill rotWithShape="1">
          <a:blip r:embed="rId3">
            <a:alphaModFix/>
          </a:blip>
          <a:srcRect b="0" l="0" r="23124" t="0"/>
          <a:stretch/>
        </p:blipFill>
        <p:spPr>
          <a:xfrm>
            <a:off x="6461900" y="264625"/>
            <a:ext cx="2093850" cy="176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329850"/>
            <a:ext cx="8520600" cy="45099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sz="1100">
                <a:solidFill>
                  <a:schemeClr val="dk1"/>
                </a:solidFill>
              </a:rPr>
              <a:t>Step 8: Launch the instance</a:t>
            </a:r>
            <a:endParaRPr b="1" sz="1100">
              <a:solidFill>
                <a:schemeClr val="dk1"/>
              </a:solidFill>
            </a:endParaRPr>
          </a:p>
          <a:p>
            <a:pPr indent="0" lvl="0" marL="0" rtl="0" algn="l">
              <a:spcBef>
                <a:spcPts val="1200"/>
              </a:spcBef>
              <a:spcAft>
                <a:spcPts val="0"/>
              </a:spcAft>
              <a:buNone/>
            </a:pPr>
            <a:r>
              <a:rPr lang="en-GB" sz="1100">
                <a:solidFill>
                  <a:schemeClr val="dk1"/>
                </a:solidFill>
              </a:rPr>
              <a:t>At the bottom of the </a:t>
            </a:r>
            <a:r>
              <a:rPr b="1" lang="en-GB" sz="1100">
                <a:solidFill>
                  <a:schemeClr val="dk1"/>
                </a:solidFill>
              </a:rPr>
              <a:t>Summary</a:t>
            </a:r>
            <a:r>
              <a:rPr lang="en-GB" sz="1100">
                <a:solidFill>
                  <a:schemeClr val="dk1"/>
                </a:solidFill>
              </a:rPr>
              <a:t> panel on the right side of the screen choose Launch instance</a:t>
            </a:r>
            <a:br>
              <a:rPr lang="en-GB" sz="1100">
                <a:solidFill>
                  <a:schemeClr val="dk1"/>
                </a:solidFill>
              </a:rPr>
            </a:br>
            <a:r>
              <a:rPr lang="en-GB" sz="1100">
                <a:solidFill>
                  <a:schemeClr val="dk1"/>
                </a:solidFill>
              </a:rPr>
              <a:t>You will see a Success message.</a:t>
            </a:r>
            <a:endParaRPr sz="1100">
              <a:solidFill>
                <a:schemeClr val="dk1"/>
              </a:solidFill>
            </a:endParaRPr>
          </a:p>
          <a:p>
            <a:pPr indent="0" lvl="0" marL="0" rtl="0" algn="l">
              <a:spcBef>
                <a:spcPts val="1200"/>
              </a:spcBef>
              <a:spcAft>
                <a:spcPts val="0"/>
              </a:spcAft>
              <a:buNone/>
            </a:pPr>
            <a:r>
              <a:rPr lang="en-GB" sz="1100">
                <a:solidFill>
                  <a:schemeClr val="dk1"/>
                </a:solidFill>
              </a:rPr>
              <a:t>Choose View all instances</a:t>
            </a:r>
            <a:endParaRPr sz="1100">
              <a:solidFill>
                <a:schemeClr val="dk1"/>
              </a:solidFill>
            </a:endParaRPr>
          </a:p>
          <a:p>
            <a:pPr indent="0" lvl="0" marL="0" rtl="0" algn="l">
              <a:spcBef>
                <a:spcPts val="1200"/>
              </a:spcBef>
              <a:spcAft>
                <a:spcPts val="0"/>
              </a:spcAft>
              <a:buNone/>
            </a:pPr>
            <a:r>
              <a:rPr lang="en-GB" sz="1100">
                <a:solidFill>
                  <a:schemeClr val="dk1"/>
                </a:solidFill>
              </a:rPr>
              <a:t>In the Instances list, select </a:t>
            </a:r>
            <a:r>
              <a:rPr b="1" lang="en-GB" sz="1100">
                <a:solidFill>
                  <a:schemeClr val="dk1"/>
                </a:solidFill>
              </a:rPr>
              <a:t>Web Server</a:t>
            </a:r>
            <a:r>
              <a:rPr lang="en-GB" sz="1100">
                <a:solidFill>
                  <a:schemeClr val="dk1"/>
                </a:solidFill>
              </a:rPr>
              <a:t>.</a:t>
            </a:r>
            <a:endParaRPr sz="1100">
              <a:solidFill>
                <a:schemeClr val="dk1"/>
              </a:solidFill>
            </a:endParaRPr>
          </a:p>
          <a:p>
            <a:pPr indent="0" lvl="0" marL="0" rtl="0" algn="l">
              <a:spcBef>
                <a:spcPts val="1200"/>
              </a:spcBef>
              <a:spcAft>
                <a:spcPts val="0"/>
              </a:spcAft>
              <a:buNone/>
            </a:pPr>
            <a:r>
              <a:rPr lang="en-GB" sz="1100">
                <a:solidFill>
                  <a:schemeClr val="dk1"/>
                </a:solidFill>
              </a:rPr>
              <a:t>Review the information displayed in the </a:t>
            </a:r>
            <a:r>
              <a:rPr b="1" lang="en-GB" sz="1100">
                <a:solidFill>
                  <a:schemeClr val="dk1"/>
                </a:solidFill>
              </a:rPr>
              <a:t>Details</a:t>
            </a:r>
            <a:r>
              <a:rPr lang="en-GB" sz="1100">
                <a:solidFill>
                  <a:schemeClr val="dk1"/>
                </a:solidFill>
              </a:rPr>
              <a:t> tab. </a:t>
            </a:r>
            <a:endParaRPr sz="1100">
              <a:solidFill>
                <a:schemeClr val="dk1"/>
              </a:solidFill>
            </a:endParaRPr>
          </a:p>
          <a:p>
            <a:pPr indent="0" lvl="0" marL="0" rtl="0" algn="l">
              <a:spcBef>
                <a:spcPts val="1200"/>
              </a:spcBef>
              <a:spcAft>
                <a:spcPts val="0"/>
              </a:spcAft>
              <a:buNone/>
            </a:pPr>
            <a:r>
              <a:rPr lang="en-GB" sz="1100">
                <a:solidFill>
                  <a:schemeClr val="dk1"/>
                </a:solidFill>
              </a:rPr>
              <a:t>It includes information about the instance type, </a:t>
            </a:r>
            <a:endParaRPr sz="1100">
              <a:solidFill>
                <a:schemeClr val="dk1"/>
              </a:solidFill>
            </a:endParaRPr>
          </a:p>
          <a:p>
            <a:pPr indent="0" lvl="0" marL="0" rtl="0" algn="l">
              <a:spcBef>
                <a:spcPts val="0"/>
              </a:spcBef>
              <a:spcAft>
                <a:spcPts val="0"/>
              </a:spcAft>
              <a:buNone/>
            </a:pPr>
            <a:r>
              <a:rPr lang="en-GB" sz="1100">
                <a:solidFill>
                  <a:schemeClr val="dk1"/>
                </a:solidFill>
              </a:rPr>
              <a:t>security settings and network settings. The instance is assigned a </a:t>
            </a:r>
            <a:r>
              <a:rPr i="1" lang="en-GB" sz="1100">
                <a:solidFill>
                  <a:schemeClr val="dk1"/>
                </a:solidFill>
              </a:rPr>
              <a:t>Public IPv4 DNS</a:t>
            </a:r>
            <a:r>
              <a:rPr lang="en-GB" sz="1100">
                <a:solidFill>
                  <a:schemeClr val="dk1"/>
                </a:solidFill>
              </a:rPr>
              <a:t> that you </a:t>
            </a:r>
            <a:endParaRPr sz="1100">
              <a:solidFill>
                <a:schemeClr val="dk1"/>
              </a:solidFill>
            </a:endParaRPr>
          </a:p>
          <a:p>
            <a:pPr indent="0" lvl="0" marL="0" rtl="0" algn="l">
              <a:spcBef>
                <a:spcPts val="0"/>
              </a:spcBef>
              <a:spcAft>
                <a:spcPts val="0"/>
              </a:spcAft>
              <a:buNone/>
            </a:pPr>
            <a:r>
              <a:rPr lang="en-GB" sz="1100">
                <a:solidFill>
                  <a:schemeClr val="dk1"/>
                </a:solidFill>
              </a:rPr>
              <a:t>can use to contact the instance from the Internet.</a:t>
            </a:r>
            <a:br>
              <a:rPr lang="en-GB" sz="1100">
                <a:solidFill>
                  <a:schemeClr val="dk1"/>
                </a:solidFill>
              </a:rPr>
            </a:br>
            <a:r>
              <a:rPr lang="en-GB" sz="1100">
                <a:solidFill>
                  <a:schemeClr val="dk1"/>
                </a:solidFill>
              </a:rPr>
              <a:t>At first, the instance will appear in a </a:t>
            </a:r>
            <a:r>
              <a:rPr i="1" lang="en-GB" sz="1100">
                <a:solidFill>
                  <a:schemeClr val="dk1"/>
                </a:solidFill>
              </a:rPr>
              <a:t>Pending</a:t>
            </a:r>
            <a:r>
              <a:rPr lang="en-GB" sz="1100">
                <a:solidFill>
                  <a:schemeClr val="dk1"/>
                </a:solidFill>
              </a:rPr>
              <a:t> state, which means </a:t>
            </a:r>
            <a:endParaRPr sz="1100">
              <a:solidFill>
                <a:schemeClr val="dk1"/>
              </a:solidFill>
            </a:endParaRPr>
          </a:p>
          <a:p>
            <a:pPr indent="0" lvl="0" marL="0" rtl="0" algn="l">
              <a:spcBef>
                <a:spcPts val="0"/>
              </a:spcBef>
              <a:spcAft>
                <a:spcPts val="0"/>
              </a:spcAft>
              <a:buNone/>
            </a:pPr>
            <a:r>
              <a:rPr lang="en-GB" sz="1100">
                <a:solidFill>
                  <a:schemeClr val="dk1"/>
                </a:solidFill>
              </a:rPr>
              <a:t>it is being launched. It will then change to </a:t>
            </a:r>
            <a:r>
              <a:rPr i="1" lang="en-GB" sz="1100">
                <a:solidFill>
                  <a:schemeClr val="dk1"/>
                </a:solidFill>
              </a:rPr>
              <a:t>Initializing</a:t>
            </a:r>
            <a:r>
              <a:rPr lang="en-GB" sz="1100">
                <a:solidFill>
                  <a:schemeClr val="dk1"/>
                </a:solidFill>
              </a:rPr>
              <a:t>, and finally to </a:t>
            </a:r>
            <a:r>
              <a:rPr i="1" lang="en-GB" sz="1100">
                <a:solidFill>
                  <a:schemeClr val="dk1"/>
                </a:solidFill>
              </a:rPr>
              <a:t>Running</a:t>
            </a:r>
            <a:r>
              <a:rPr lang="en-GB" sz="1100">
                <a:solidFill>
                  <a:schemeClr val="dk1"/>
                </a:solidFill>
              </a:rPr>
              <a:t>..</a:t>
            </a:r>
            <a:endParaRPr sz="1100">
              <a:solidFill>
                <a:schemeClr val="dk1"/>
              </a:solidFill>
            </a:endParaRPr>
          </a:p>
          <a:p>
            <a:pPr indent="0" lvl="0" marL="0" rtl="0" algn="l">
              <a:spcBef>
                <a:spcPts val="0"/>
              </a:spcBef>
              <a:spcAft>
                <a:spcPts val="1200"/>
              </a:spcAft>
              <a:buNone/>
            </a:pPr>
            <a:r>
              <a:t/>
            </a:r>
            <a:endParaRPr sz="1100"/>
          </a:p>
        </p:txBody>
      </p:sp>
      <p:pic>
        <p:nvPicPr>
          <p:cNvPr id="120" name="Google Shape;120;p23"/>
          <p:cNvPicPr preferRelativeResize="0"/>
          <p:nvPr/>
        </p:nvPicPr>
        <p:blipFill>
          <a:blip r:embed="rId3">
            <a:alphaModFix/>
          </a:blip>
          <a:stretch>
            <a:fillRect/>
          </a:stretch>
        </p:blipFill>
        <p:spPr>
          <a:xfrm>
            <a:off x="6918849" y="162125"/>
            <a:ext cx="2043900" cy="3977750"/>
          </a:xfrm>
          <a:prstGeom prst="rect">
            <a:avLst/>
          </a:prstGeom>
          <a:noFill/>
          <a:ln>
            <a:noFill/>
          </a:ln>
        </p:spPr>
      </p:pic>
      <p:pic>
        <p:nvPicPr>
          <p:cNvPr id="121" name="Google Shape;121;p23"/>
          <p:cNvPicPr preferRelativeResize="0"/>
          <p:nvPr/>
        </p:nvPicPr>
        <p:blipFill rotWithShape="1">
          <a:blip r:embed="rId4">
            <a:alphaModFix/>
          </a:blip>
          <a:srcRect b="0" l="0" r="52258" t="0"/>
          <a:stretch/>
        </p:blipFill>
        <p:spPr>
          <a:xfrm>
            <a:off x="3702550" y="1034300"/>
            <a:ext cx="2309400" cy="581450"/>
          </a:xfrm>
          <a:prstGeom prst="rect">
            <a:avLst/>
          </a:prstGeom>
          <a:noFill/>
          <a:ln>
            <a:noFill/>
          </a:ln>
        </p:spPr>
      </p:pic>
      <p:pic>
        <p:nvPicPr>
          <p:cNvPr id="122" name="Google Shape;122;p23"/>
          <p:cNvPicPr preferRelativeResize="0"/>
          <p:nvPr/>
        </p:nvPicPr>
        <p:blipFill rotWithShape="1">
          <a:blip r:embed="rId5">
            <a:alphaModFix/>
          </a:blip>
          <a:srcRect b="0" l="0" r="45943" t="21426"/>
          <a:stretch/>
        </p:blipFill>
        <p:spPr>
          <a:xfrm>
            <a:off x="989575" y="3646875"/>
            <a:ext cx="4118523" cy="69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311700" y="367125"/>
            <a:ext cx="8520600" cy="4201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Wait for your instance to display the following:</a:t>
            </a:r>
            <a:endParaRPr sz="1100">
              <a:solidFill>
                <a:schemeClr val="dk1"/>
              </a:solidFill>
            </a:endParaRPr>
          </a:p>
          <a:p>
            <a:pPr indent="-298450" lvl="1" marL="914400" rtl="0" algn="l">
              <a:spcBef>
                <a:spcPts val="1200"/>
              </a:spcBef>
              <a:spcAft>
                <a:spcPts val="0"/>
              </a:spcAft>
              <a:buClr>
                <a:schemeClr val="dk1"/>
              </a:buClr>
              <a:buSzPts val="1100"/>
              <a:buChar char="○"/>
            </a:pPr>
            <a:r>
              <a:rPr b="1" lang="en-GB" sz="1100">
                <a:solidFill>
                  <a:schemeClr val="dk1"/>
                </a:solidFill>
              </a:rPr>
              <a:t>Instance State:</a:t>
            </a:r>
            <a:r>
              <a:rPr lang="en-GB" sz="1100">
                <a:solidFill>
                  <a:schemeClr val="dk1"/>
                </a:solidFill>
              </a:rPr>
              <a:t> </a:t>
            </a:r>
            <a:r>
              <a:rPr i="1" lang="en-GB" sz="1100">
                <a:solidFill>
                  <a:schemeClr val="dk1"/>
                </a:solidFill>
              </a:rPr>
              <a:t>Running</a:t>
            </a:r>
            <a:endParaRPr i="1"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Status Checks:</a:t>
            </a:r>
            <a:r>
              <a:rPr lang="en-GB" sz="1100">
                <a:solidFill>
                  <a:schemeClr val="dk1"/>
                </a:solidFill>
              </a:rPr>
              <a:t> </a:t>
            </a:r>
            <a:r>
              <a:rPr i="1" lang="en-GB" sz="1100">
                <a:solidFill>
                  <a:schemeClr val="dk1"/>
                </a:solidFill>
              </a:rPr>
              <a:t>2/2 checks passed</a:t>
            </a:r>
            <a:endParaRPr sz="1100">
              <a:solidFill>
                <a:schemeClr val="dk1"/>
              </a:solidFill>
            </a:endParaRPr>
          </a:p>
          <a:p>
            <a:pPr indent="0" lvl="0" marL="0" rtl="0" algn="l">
              <a:spcBef>
                <a:spcPts val="1200"/>
              </a:spcBef>
              <a:spcAft>
                <a:spcPts val="0"/>
              </a:spcAft>
              <a:buNone/>
            </a:pPr>
            <a:r>
              <a:rPr b="1" lang="en-GB" sz="1100">
                <a:solidFill>
                  <a:schemeClr val="dk1"/>
                </a:solidFill>
              </a:rPr>
              <a:t>Congratulations!</a:t>
            </a:r>
            <a:r>
              <a:rPr lang="en-GB" sz="1100">
                <a:solidFill>
                  <a:schemeClr val="dk1"/>
                </a:solidFill>
              </a:rPr>
              <a:t> We have successfully launched your first Amazon EC2 instance.</a:t>
            </a:r>
            <a:endParaRPr sz="1100">
              <a:solidFill>
                <a:schemeClr val="dk1"/>
              </a:solidFill>
            </a:endParaRPr>
          </a:p>
          <a:p>
            <a:pPr indent="0" lvl="0" marL="0" rtl="0" algn="l">
              <a:spcBef>
                <a:spcPts val="1800"/>
              </a:spcBef>
              <a:spcAft>
                <a:spcPts val="0"/>
              </a:spcAft>
              <a:buNone/>
            </a:pPr>
            <a:r>
              <a:rPr b="1" lang="en-GB" sz="1700">
                <a:solidFill>
                  <a:schemeClr val="dk1"/>
                </a:solidFill>
              </a:rPr>
              <a:t>Task 2: Monitor Your Instance</a:t>
            </a:r>
            <a:endParaRPr b="1" sz="1700">
              <a:solidFill>
                <a:schemeClr val="dk1"/>
              </a:solidFill>
            </a:endParaRPr>
          </a:p>
          <a:p>
            <a:pPr indent="0" lvl="0" marL="0" rtl="0" algn="l">
              <a:spcBef>
                <a:spcPts val="1200"/>
              </a:spcBef>
              <a:spcAft>
                <a:spcPts val="0"/>
              </a:spcAft>
              <a:buNone/>
            </a:pPr>
            <a:r>
              <a:rPr lang="en-GB" sz="1100">
                <a:solidFill>
                  <a:schemeClr val="dk1"/>
                </a:solidFill>
              </a:rPr>
              <a:t>Monitoring is an important part of maintaining the reliability, availability, and performance of your Amazon Elastic Compute Cloud (Amazon EC2) instances and your AWS solutions.</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Choose the </a:t>
            </a:r>
            <a:r>
              <a:rPr b="1" lang="en-GB" sz="1100">
                <a:solidFill>
                  <a:schemeClr val="dk1"/>
                </a:solidFill>
              </a:rPr>
              <a:t>Status checks</a:t>
            </a:r>
            <a:r>
              <a:rPr lang="en-GB" sz="1100">
                <a:solidFill>
                  <a:schemeClr val="dk1"/>
                </a:solidFill>
              </a:rPr>
              <a:t> tab.</a:t>
            </a:r>
            <a:br>
              <a:rPr lang="en-GB" sz="1100">
                <a:solidFill>
                  <a:schemeClr val="dk1"/>
                </a:solidFill>
              </a:rPr>
            </a:br>
            <a:r>
              <a:rPr lang="en-GB" sz="1100">
                <a:solidFill>
                  <a:schemeClr val="dk1"/>
                </a:solidFill>
              </a:rPr>
              <a:t> With instance status monitoring, you can quickly determine whether Amazon EC2 has detected any problems that might prevent your instances from running applications. Amazon EC2 performs automated checks on every running EC2 instance to identify hardware and software issues.</a:t>
            </a:r>
            <a:br>
              <a:rPr lang="en-GB" sz="1100">
                <a:solidFill>
                  <a:schemeClr val="dk1"/>
                </a:solidFill>
              </a:rPr>
            </a:br>
            <a:r>
              <a:rPr lang="en-GB" sz="1100">
                <a:solidFill>
                  <a:schemeClr val="dk1"/>
                </a:solidFill>
              </a:rPr>
              <a:t>Notice that both the </a:t>
            </a:r>
            <a:r>
              <a:rPr b="1" lang="en-GB" sz="1100">
                <a:solidFill>
                  <a:schemeClr val="dk1"/>
                </a:solidFill>
              </a:rPr>
              <a:t>System reachability</a:t>
            </a:r>
            <a:r>
              <a:rPr lang="en-GB" sz="1100">
                <a:solidFill>
                  <a:schemeClr val="dk1"/>
                </a:solidFill>
              </a:rPr>
              <a:t> and </a:t>
            </a:r>
            <a:r>
              <a:rPr b="1" lang="en-GB" sz="1100">
                <a:solidFill>
                  <a:schemeClr val="dk1"/>
                </a:solidFill>
              </a:rPr>
              <a:t>Instance reachability</a:t>
            </a:r>
            <a:r>
              <a:rPr lang="en-GB" sz="1100">
                <a:solidFill>
                  <a:schemeClr val="dk1"/>
                </a:solidFill>
              </a:rPr>
              <a:t> checks have passed.</a:t>
            </a:r>
            <a:br>
              <a:rPr lang="en-GB" sz="1100">
                <a:solidFill>
                  <a:schemeClr val="dk1"/>
                </a:solidFill>
              </a:rPr>
            </a:br>
            <a:r>
              <a:rPr lang="en-GB"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pic>
        <p:nvPicPr>
          <p:cNvPr id="128" name="Google Shape;128;p24"/>
          <p:cNvPicPr preferRelativeResize="0"/>
          <p:nvPr/>
        </p:nvPicPr>
        <p:blipFill>
          <a:blip r:embed="rId3">
            <a:alphaModFix/>
          </a:blip>
          <a:stretch>
            <a:fillRect/>
          </a:stretch>
        </p:blipFill>
        <p:spPr>
          <a:xfrm>
            <a:off x="4632900" y="487950"/>
            <a:ext cx="2924120" cy="623900"/>
          </a:xfrm>
          <a:prstGeom prst="rect">
            <a:avLst/>
          </a:prstGeom>
          <a:noFill/>
          <a:ln>
            <a:noFill/>
          </a:ln>
        </p:spPr>
      </p:pic>
      <p:pic>
        <p:nvPicPr>
          <p:cNvPr id="129" name="Google Shape;129;p24"/>
          <p:cNvPicPr preferRelativeResize="0"/>
          <p:nvPr/>
        </p:nvPicPr>
        <p:blipFill>
          <a:blip r:embed="rId4">
            <a:alphaModFix/>
          </a:blip>
          <a:stretch>
            <a:fillRect/>
          </a:stretch>
        </p:blipFill>
        <p:spPr>
          <a:xfrm>
            <a:off x="2145000" y="3711975"/>
            <a:ext cx="5851649" cy="118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311225"/>
            <a:ext cx="8520600" cy="464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GB" sz="1100">
                <a:solidFill>
                  <a:schemeClr val="dk1"/>
                </a:solidFill>
              </a:rPr>
              <a:t>Choose the </a:t>
            </a:r>
            <a:r>
              <a:rPr b="1" lang="en-GB" sz="1100">
                <a:solidFill>
                  <a:schemeClr val="dk1"/>
                </a:solidFill>
              </a:rPr>
              <a:t>Monitoring</a:t>
            </a:r>
            <a:r>
              <a:rPr lang="en-GB" sz="1100">
                <a:solidFill>
                  <a:schemeClr val="dk1"/>
                </a:solidFill>
              </a:rPr>
              <a:t> tab.</a:t>
            </a:r>
            <a:br>
              <a:rPr lang="en-GB" sz="1100">
                <a:solidFill>
                  <a:schemeClr val="dk1"/>
                </a:solidFill>
              </a:rPr>
            </a:br>
            <a:r>
              <a:rPr lang="en-GB" sz="1100">
                <a:solidFill>
                  <a:schemeClr val="dk1"/>
                </a:solidFill>
              </a:rPr>
              <a:t>This tab displays Amazon CloudWatch metrics for your instance. Currently, there are not many metrics to display because the instance was recently launched.</a:t>
            </a:r>
            <a:br>
              <a:rPr lang="en-GB" sz="1100">
                <a:solidFill>
                  <a:schemeClr val="dk1"/>
                </a:solidFill>
              </a:rPr>
            </a:br>
            <a:r>
              <a:rPr lang="en-GB" sz="1100">
                <a:solidFill>
                  <a:schemeClr val="dk1"/>
                </a:solidFill>
              </a:rPr>
              <a:t>You can choose the three dots icon in any graph and select </a:t>
            </a:r>
            <a:r>
              <a:rPr b="1" lang="en-GB" sz="1100">
                <a:solidFill>
                  <a:schemeClr val="dk1"/>
                </a:solidFill>
              </a:rPr>
              <a:t>Enlarge</a:t>
            </a:r>
            <a:r>
              <a:rPr lang="en-GB" sz="1100">
                <a:solidFill>
                  <a:schemeClr val="dk1"/>
                </a:solidFill>
              </a:rPr>
              <a:t> to see an expanded view of the chosen metric.</a:t>
            </a:r>
            <a:br>
              <a:rPr lang="en-GB" sz="1100">
                <a:solidFill>
                  <a:schemeClr val="dk1"/>
                </a:solidFill>
              </a:rPr>
            </a:br>
            <a:r>
              <a:rPr lang="en-GB" sz="1100">
                <a:solidFill>
                  <a:schemeClr val="dk1"/>
                </a:solidFill>
              </a:rPr>
              <a:t> Amazon EC2 sends metrics to Amazon CloudWatch for your EC2 instances. Basic (five-minute) monitoring is enabled by default. You can also enable detailed (one-minute) monitoring.</a:t>
            </a:r>
            <a:endParaRPr sz="1100">
              <a:solidFill>
                <a:schemeClr val="dk1"/>
              </a:solidFill>
            </a:endParaRPr>
          </a:p>
          <a:p>
            <a:pPr indent="0" lvl="0" marL="0" rtl="0" algn="l">
              <a:spcBef>
                <a:spcPts val="1200"/>
              </a:spcBef>
              <a:spcAft>
                <a:spcPts val="0"/>
              </a:spcAft>
              <a:buNone/>
            </a:pPr>
            <a:br>
              <a:rPr lang="en-GB" sz="1100">
                <a:solidFill>
                  <a:schemeClr val="dk1"/>
                </a:solidFill>
              </a:rPr>
            </a:br>
            <a:r>
              <a:rPr lang="en-GB" sz="1100">
                <a:solidFill>
                  <a:schemeClr val="dk1"/>
                </a:solidFill>
              </a:rPr>
              <a:t>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rPr lang="en-GB" sz="1100">
                <a:solidFill>
                  <a:schemeClr val="dk1"/>
                </a:solidFill>
              </a:rPr>
              <a:t>In the Actions menu towards the top of the console, select </a:t>
            </a:r>
            <a:r>
              <a:rPr b="1" lang="en-GB" sz="1100">
                <a:solidFill>
                  <a:schemeClr val="dk1"/>
                </a:solidFill>
              </a:rPr>
              <a:t>Monitor and troubleshoot</a:t>
            </a:r>
            <a:r>
              <a:rPr lang="en-GB" sz="1100">
                <a:solidFill>
                  <a:schemeClr val="dk1"/>
                </a:solidFill>
              </a:rPr>
              <a:t> </a:t>
            </a:r>
            <a:r>
              <a:rPr b="1" lang="en-GB" sz="1100">
                <a:solidFill>
                  <a:schemeClr val="dk1"/>
                </a:solidFill>
              </a:rPr>
              <a:t>Get system log</a:t>
            </a:r>
            <a:r>
              <a:rPr lang="en-GB" sz="1100">
                <a:solidFill>
                  <a:schemeClr val="dk1"/>
                </a:solidFill>
              </a:rPr>
              <a:t>.</a:t>
            </a:r>
            <a:br>
              <a:rPr lang="en-GB" sz="1100">
                <a:solidFill>
                  <a:schemeClr val="dk1"/>
                </a:solidFill>
              </a:rPr>
            </a:br>
            <a:r>
              <a:rPr lang="en-GB" sz="1100">
                <a:solidFill>
                  <a:schemeClr val="dk1"/>
                </a:solidFill>
              </a:rPr>
              <a:t>The System Log displays the console output of the instance, which is a valuable tool for problem diagnosis. It is especially useful for troubleshooting kernel problems and service configuration issues that could cause an instance to terminate or become unreachable before its SSH daemon can be started. If you do not see a system log, wait a few minutes and then try again.</a:t>
            </a:r>
            <a:endParaRPr sz="1100">
              <a:solidFill>
                <a:schemeClr val="dk1"/>
              </a:solidFill>
            </a:endParaRPr>
          </a:p>
          <a:p>
            <a:pPr indent="0" lvl="0" marL="0" rtl="0" algn="l">
              <a:spcBef>
                <a:spcPts val="1200"/>
              </a:spcBef>
              <a:spcAft>
                <a:spcPts val="1200"/>
              </a:spcAft>
              <a:buNone/>
            </a:pPr>
            <a:r>
              <a:t/>
            </a:r>
            <a:endParaRPr/>
          </a:p>
        </p:txBody>
      </p:sp>
      <p:pic>
        <p:nvPicPr>
          <p:cNvPr id="135" name="Google Shape;135;p25"/>
          <p:cNvPicPr preferRelativeResize="0"/>
          <p:nvPr/>
        </p:nvPicPr>
        <p:blipFill>
          <a:blip r:embed="rId3">
            <a:alphaModFix/>
          </a:blip>
          <a:stretch>
            <a:fillRect/>
          </a:stretch>
        </p:blipFill>
        <p:spPr>
          <a:xfrm>
            <a:off x="450575" y="1689350"/>
            <a:ext cx="4870449" cy="1764799"/>
          </a:xfrm>
          <a:prstGeom prst="rect">
            <a:avLst/>
          </a:prstGeom>
          <a:noFill/>
          <a:ln>
            <a:noFill/>
          </a:ln>
        </p:spPr>
      </p:pic>
      <p:pic>
        <p:nvPicPr>
          <p:cNvPr id="136" name="Google Shape;136;p25"/>
          <p:cNvPicPr preferRelativeResize="0"/>
          <p:nvPr/>
        </p:nvPicPr>
        <p:blipFill rotWithShape="1">
          <a:blip r:embed="rId4">
            <a:alphaModFix/>
          </a:blip>
          <a:srcRect b="7330" l="0" r="0" t="0"/>
          <a:stretch/>
        </p:blipFill>
        <p:spPr>
          <a:xfrm>
            <a:off x="5604450" y="1256775"/>
            <a:ext cx="2979225" cy="2120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idx="1" type="body"/>
          </p:nvPr>
        </p:nvSpPr>
        <p:spPr>
          <a:xfrm>
            <a:off x="311700" y="292575"/>
            <a:ext cx="8542200" cy="4938600"/>
          </a:xfrm>
          <a:prstGeom prst="rect">
            <a:avLst/>
          </a:prstGeom>
        </p:spPr>
        <p:txBody>
          <a:bodyPr anchorCtr="0" anchor="t" bIns="91425" lIns="91425" spcFirstLastPara="1" rIns="91425" wrap="square" tIns="91425">
            <a:normAutofit fontScale="47500" lnSpcReduction="20000"/>
          </a:bodyPr>
          <a:lstStyle/>
          <a:p>
            <a:pPr indent="0" lvl="0" marL="0" rtl="0" algn="l">
              <a:spcBef>
                <a:spcPts val="1200"/>
              </a:spcBef>
              <a:spcAft>
                <a:spcPts val="0"/>
              </a:spcAft>
              <a:buNone/>
            </a:pPr>
            <a:r>
              <a:rPr lang="en-GB" sz="1750">
                <a:solidFill>
                  <a:schemeClr val="dk1"/>
                </a:solidFill>
              </a:rPr>
              <a:t>Scroll through the output and note that the HTTP package was installed from the </a:t>
            </a:r>
            <a:r>
              <a:rPr b="1" lang="en-GB" sz="1750">
                <a:solidFill>
                  <a:schemeClr val="dk1"/>
                </a:solidFill>
              </a:rPr>
              <a:t>user data</a:t>
            </a:r>
            <a:r>
              <a:rPr lang="en-GB" sz="1750">
                <a:solidFill>
                  <a:schemeClr val="dk1"/>
                </a:solidFill>
              </a:rPr>
              <a:t> that you added when you created the instance.</a:t>
            </a:r>
            <a:endParaRPr sz="175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0"/>
              </a:spcBef>
              <a:spcAft>
                <a:spcPts val="0"/>
              </a:spcAft>
              <a:buNone/>
            </a:pPr>
            <a:r>
              <a:t/>
            </a:r>
            <a:endParaRPr sz="2000">
              <a:solidFill>
                <a:srgbClr val="333333"/>
              </a:solidFill>
            </a:endParaRPr>
          </a:p>
          <a:p>
            <a:pPr indent="0" lvl="0" marL="0" rtl="0" algn="l">
              <a:spcBef>
                <a:spcPts val="0"/>
              </a:spcBef>
              <a:spcAft>
                <a:spcPts val="0"/>
              </a:spcAft>
              <a:buNone/>
            </a:pPr>
            <a:r>
              <a:rPr lang="en-GB" sz="2000">
                <a:solidFill>
                  <a:srgbClr val="333333"/>
                </a:solidFill>
              </a:rPr>
              <a:t>Choose </a:t>
            </a:r>
            <a:r>
              <a:rPr b="1" lang="en-GB" sz="2000">
                <a:solidFill>
                  <a:srgbClr val="333333"/>
                </a:solidFill>
              </a:rPr>
              <a:t>Cancel</a:t>
            </a:r>
            <a:r>
              <a:rPr lang="en-GB" sz="2000">
                <a:solidFill>
                  <a:srgbClr val="333333"/>
                </a:solidFill>
              </a:rPr>
              <a:t>.</a:t>
            </a:r>
            <a:endParaRPr sz="2000">
              <a:solidFill>
                <a:srgbClr val="333333"/>
              </a:solidFill>
            </a:endParaRPr>
          </a:p>
          <a:p>
            <a:pPr indent="0" lvl="0" marL="0" rtl="0" algn="l">
              <a:spcBef>
                <a:spcPts val="0"/>
              </a:spcBef>
              <a:spcAft>
                <a:spcPts val="0"/>
              </a:spcAft>
              <a:buNone/>
            </a:pPr>
            <a:r>
              <a:rPr lang="en-GB" sz="2000">
                <a:solidFill>
                  <a:srgbClr val="333333"/>
                </a:solidFill>
              </a:rPr>
              <a:t>Ensure </a:t>
            </a:r>
            <a:r>
              <a:rPr b="1" lang="en-GB" sz="2000">
                <a:solidFill>
                  <a:srgbClr val="333333"/>
                </a:solidFill>
              </a:rPr>
              <a:t>Web Server</a:t>
            </a:r>
            <a:r>
              <a:rPr lang="en-GB" sz="2000">
                <a:solidFill>
                  <a:srgbClr val="333333"/>
                </a:solidFill>
              </a:rPr>
              <a:t> is still selected. Then, in the Actions menu, select </a:t>
            </a:r>
            <a:r>
              <a:rPr b="1" lang="en-GB" sz="2000">
                <a:solidFill>
                  <a:srgbClr val="333333"/>
                </a:solidFill>
              </a:rPr>
              <a:t>Monitor and </a:t>
            </a:r>
            <a:endParaRPr b="1" sz="2000">
              <a:solidFill>
                <a:srgbClr val="333333"/>
              </a:solidFill>
            </a:endParaRPr>
          </a:p>
          <a:p>
            <a:pPr indent="0" lvl="0" marL="0" rtl="0" algn="l">
              <a:spcBef>
                <a:spcPts val="0"/>
              </a:spcBef>
              <a:spcAft>
                <a:spcPts val="0"/>
              </a:spcAft>
              <a:buNone/>
            </a:pPr>
            <a:r>
              <a:rPr b="1" lang="en-GB" sz="2000">
                <a:solidFill>
                  <a:srgbClr val="333333"/>
                </a:solidFill>
              </a:rPr>
              <a:t>troubleshoot</a:t>
            </a:r>
            <a:r>
              <a:rPr lang="en-GB" sz="2000">
                <a:solidFill>
                  <a:srgbClr val="333333"/>
                </a:solidFill>
              </a:rPr>
              <a:t> </a:t>
            </a:r>
            <a:r>
              <a:rPr b="1" lang="en-GB" sz="2000">
                <a:solidFill>
                  <a:srgbClr val="333333"/>
                </a:solidFill>
              </a:rPr>
              <a:t>Get instance screenshot</a:t>
            </a:r>
            <a:r>
              <a:rPr lang="en-GB" sz="2000">
                <a:solidFill>
                  <a:srgbClr val="333333"/>
                </a:solidFill>
              </a:rPr>
              <a:t>.</a:t>
            </a:r>
            <a:br>
              <a:rPr lang="en-GB" sz="2000">
                <a:solidFill>
                  <a:srgbClr val="333333"/>
                </a:solidFill>
              </a:rPr>
            </a:br>
            <a:r>
              <a:rPr lang="en-GB" sz="2000">
                <a:solidFill>
                  <a:srgbClr val="333333"/>
                </a:solidFill>
              </a:rPr>
              <a:t>This shows you what your Amazon EC2 instance console would look like </a:t>
            </a:r>
            <a:endParaRPr sz="2000">
              <a:solidFill>
                <a:srgbClr val="333333"/>
              </a:solidFill>
            </a:endParaRPr>
          </a:p>
          <a:p>
            <a:pPr indent="0" lvl="0" marL="0" rtl="0" algn="l">
              <a:spcBef>
                <a:spcPts val="0"/>
              </a:spcBef>
              <a:spcAft>
                <a:spcPts val="0"/>
              </a:spcAft>
              <a:buNone/>
            </a:pPr>
            <a:r>
              <a:rPr lang="en-GB" sz="2000">
                <a:solidFill>
                  <a:srgbClr val="333333"/>
                </a:solidFill>
              </a:rPr>
              <a:t>if a screen were attached to it.</a:t>
            </a:r>
            <a:endParaRPr sz="2000">
              <a:solidFill>
                <a:srgbClr val="333333"/>
              </a:solidFill>
            </a:endParaRPr>
          </a:p>
          <a:p>
            <a:pPr indent="0" lvl="0" marL="0" rtl="0" algn="l">
              <a:spcBef>
                <a:spcPts val="0"/>
              </a:spcBef>
              <a:spcAft>
                <a:spcPts val="0"/>
              </a:spcAft>
              <a:buNone/>
            </a:pPr>
            <a:r>
              <a:rPr lang="en-GB" sz="2000">
                <a:solidFill>
                  <a:srgbClr val="333333"/>
                </a:solidFill>
              </a:rPr>
              <a:t>If you are unable to reach your instance via SSH or RDP, you can capture a screenshot </a:t>
            </a:r>
            <a:endParaRPr sz="2000">
              <a:solidFill>
                <a:srgbClr val="333333"/>
              </a:solidFill>
            </a:endParaRPr>
          </a:p>
          <a:p>
            <a:pPr indent="0" lvl="0" marL="0" rtl="0" algn="l">
              <a:spcBef>
                <a:spcPts val="0"/>
              </a:spcBef>
              <a:spcAft>
                <a:spcPts val="0"/>
              </a:spcAft>
              <a:buNone/>
            </a:pPr>
            <a:r>
              <a:rPr lang="en-GB" sz="2000">
                <a:solidFill>
                  <a:srgbClr val="333333"/>
                </a:solidFill>
              </a:rPr>
              <a:t>of your instance and view it as an image. This provides visibility as to the status of the</a:t>
            </a:r>
            <a:endParaRPr sz="2000">
              <a:solidFill>
                <a:srgbClr val="333333"/>
              </a:solidFill>
            </a:endParaRPr>
          </a:p>
          <a:p>
            <a:pPr indent="0" lvl="0" marL="0" rtl="0" algn="l">
              <a:spcBef>
                <a:spcPts val="0"/>
              </a:spcBef>
              <a:spcAft>
                <a:spcPts val="0"/>
              </a:spcAft>
              <a:buNone/>
            </a:pPr>
            <a:r>
              <a:rPr lang="en-GB" sz="2000">
                <a:solidFill>
                  <a:srgbClr val="333333"/>
                </a:solidFill>
              </a:rPr>
              <a:t>instance, and allows for quicker troubleshooting.</a:t>
            </a:r>
            <a:endParaRPr sz="2000">
              <a:solidFill>
                <a:srgbClr val="333333"/>
              </a:solidFill>
            </a:endParaRPr>
          </a:p>
          <a:p>
            <a:pPr indent="0" lvl="0" marL="0" rtl="0" algn="l">
              <a:spcBef>
                <a:spcPts val="1200"/>
              </a:spcBef>
              <a:spcAft>
                <a:spcPts val="0"/>
              </a:spcAft>
              <a:buNone/>
            </a:pPr>
            <a:r>
              <a:rPr lang="en-GB" sz="2000">
                <a:solidFill>
                  <a:srgbClr val="333333"/>
                </a:solidFill>
              </a:rPr>
              <a:t>Choose </a:t>
            </a:r>
            <a:r>
              <a:rPr b="1" lang="en-GB" sz="2000">
                <a:solidFill>
                  <a:srgbClr val="333333"/>
                </a:solidFill>
              </a:rPr>
              <a:t>Cancel</a:t>
            </a:r>
            <a:r>
              <a:rPr lang="en-GB" sz="2000">
                <a:solidFill>
                  <a:srgbClr val="333333"/>
                </a:solidFill>
              </a:rPr>
              <a:t>.</a:t>
            </a:r>
            <a:br>
              <a:rPr lang="en-GB" sz="2000">
                <a:solidFill>
                  <a:srgbClr val="333333"/>
                </a:solidFill>
              </a:rPr>
            </a:br>
            <a:r>
              <a:rPr lang="en-GB" sz="2000">
                <a:solidFill>
                  <a:srgbClr val="333333"/>
                </a:solidFill>
              </a:rPr>
              <a:t> </a:t>
            </a:r>
            <a:r>
              <a:rPr b="1" lang="en-GB" sz="2000">
                <a:solidFill>
                  <a:srgbClr val="333333"/>
                </a:solidFill>
              </a:rPr>
              <a:t>Congratulations!</a:t>
            </a:r>
            <a:r>
              <a:rPr lang="en-GB" sz="2000">
                <a:solidFill>
                  <a:srgbClr val="333333"/>
                </a:solidFill>
              </a:rPr>
              <a:t> We have explored several ways to monitor your instance.</a:t>
            </a:r>
            <a:endParaRPr sz="2000">
              <a:solidFill>
                <a:srgbClr val="333333"/>
              </a:solidFill>
            </a:endParaRPr>
          </a:p>
          <a:p>
            <a:pPr indent="0" lvl="0" marL="0" rtl="0" algn="l">
              <a:spcBef>
                <a:spcPts val="1200"/>
              </a:spcBef>
              <a:spcAft>
                <a:spcPts val="0"/>
              </a:spcAft>
              <a:buNone/>
            </a:pPr>
            <a:r>
              <a:t/>
            </a:r>
            <a:endParaRPr sz="1550">
              <a:solidFill>
                <a:schemeClr val="dk1"/>
              </a:solidFill>
            </a:endParaRPr>
          </a:p>
          <a:p>
            <a:pPr indent="0" lvl="0" marL="0" rtl="0" algn="l">
              <a:spcBef>
                <a:spcPts val="0"/>
              </a:spcBef>
              <a:spcAft>
                <a:spcPts val="1200"/>
              </a:spcAft>
              <a:buNone/>
            </a:pPr>
            <a:r>
              <a:t/>
            </a:r>
            <a:endParaRPr/>
          </a:p>
        </p:txBody>
      </p:sp>
      <p:pic>
        <p:nvPicPr>
          <p:cNvPr id="142" name="Google Shape;142;p26"/>
          <p:cNvPicPr preferRelativeResize="0"/>
          <p:nvPr/>
        </p:nvPicPr>
        <p:blipFill>
          <a:blip r:embed="rId3">
            <a:alphaModFix/>
          </a:blip>
          <a:stretch>
            <a:fillRect/>
          </a:stretch>
        </p:blipFill>
        <p:spPr>
          <a:xfrm>
            <a:off x="570300" y="885225"/>
            <a:ext cx="4862101" cy="2012651"/>
          </a:xfrm>
          <a:prstGeom prst="rect">
            <a:avLst/>
          </a:prstGeom>
          <a:noFill/>
          <a:ln>
            <a:noFill/>
          </a:ln>
        </p:spPr>
      </p:pic>
      <p:pic>
        <p:nvPicPr>
          <p:cNvPr id="143" name="Google Shape;143;p26"/>
          <p:cNvPicPr preferRelativeResize="0"/>
          <p:nvPr/>
        </p:nvPicPr>
        <p:blipFill>
          <a:blip r:embed="rId4">
            <a:alphaModFix/>
          </a:blip>
          <a:stretch>
            <a:fillRect/>
          </a:stretch>
        </p:blipFill>
        <p:spPr>
          <a:xfrm>
            <a:off x="5562775" y="1563938"/>
            <a:ext cx="3291126" cy="304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1700" y="451000"/>
            <a:ext cx="8598000" cy="4575000"/>
          </a:xfrm>
          <a:prstGeom prst="rect">
            <a:avLst/>
          </a:prstGeom>
        </p:spPr>
        <p:txBody>
          <a:bodyPr anchorCtr="0" anchor="t" bIns="91425" lIns="91425" spcFirstLastPara="1" rIns="91425" wrap="square" tIns="91425">
            <a:normAutofit lnSpcReduction="10000"/>
          </a:bodyPr>
          <a:lstStyle/>
          <a:p>
            <a:pPr indent="0" lvl="0" marL="0" rtl="0" algn="l">
              <a:spcBef>
                <a:spcPts val="1800"/>
              </a:spcBef>
              <a:spcAft>
                <a:spcPts val="0"/>
              </a:spcAft>
              <a:buClr>
                <a:schemeClr val="dk1"/>
              </a:buClr>
              <a:buSzPts val="1100"/>
              <a:buFont typeface="Arial"/>
              <a:buNone/>
            </a:pPr>
            <a:r>
              <a:rPr b="1" lang="en-GB" sz="1700">
                <a:solidFill>
                  <a:schemeClr val="dk1"/>
                </a:solidFill>
              </a:rPr>
              <a:t>Task 3: Update Your Security Group and Access the Web Server</a:t>
            </a:r>
            <a:endParaRPr b="1" sz="17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When you launched the EC2 instance, we provided a script that installed a web server and created a simple web page. In this task, we will access content from the web server.</a:t>
            </a:r>
            <a:endParaRPr sz="1100">
              <a:solidFill>
                <a:schemeClr val="dk1"/>
              </a:solidFill>
            </a:endParaRPr>
          </a:p>
          <a:p>
            <a:pPr indent="0" lvl="0" marL="0" rtl="0" algn="l">
              <a:spcBef>
                <a:spcPts val="1200"/>
              </a:spcBef>
              <a:spcAft>
                <a:spcPts val="0"/>
              </a:spcAft>
              <a:buNone/>
            </a:pPr>
            <a:r>
              <a:rPr lang="en-GB" sz="1100">
                <a:solidFill>
                  <a:schemeClr val="dk1"/>
                </a:solidFill>
              </a:rPr>
              <a:t> Ensure </a:t>
            </a:r>
            <a:r>
              <a:rPr b="1" lang="en-GB" sz="1100">
                <a:solidFill>
                  <a:schemeClr val="dk1"/>
                </a:solidFill>
              </a:rPr>
              <a:t>Web Server</a:t>
            </a:r>
            <a:r>
              <a:rPr lang="en-GB" sz="1100">
                <a:solidFill>
                  <a:schemeClr val="dk1"/>
                </a:solidFill>
              </a:rPr>
              <a:t> is still selected. Choose the </a:t>
            </a:r>
            <a:r>
              <a:rPr b="1" lang="en-GB" sz="1100">
                <a:solidFill>
                  <a:schemeClr val="dk1"/>
                </a:solidFill>
              </a:rPr>
              <a:t>Details</a:t>
            </a:r>
            <a:r>
              <a:rPr lang="en-GB" sz="1100">
                <a:solidFill>
                  <a:schemeClr val="dk1"/>
                </a:solidFill>
              </a:rPr>
              <a:t> tab.</a:t>
            </a:r>
            <a:br>
              <a:rPr lang="en-GB" sz="1100">
                <a:solidFill>
                  <a:schemeClr val="dk1"/>
                </a:solidFill>
              </a:rPr>
            </a:br>
            <a:r>
              <a:rPr lang="en-GB" sz="1100">
                <a:solidFill>
                  <a:schemeClr val="dk1"/>
                </a:solidFill>
              </a:rPr>
              <a:t> Copy the </a:t>
            </a:r>
            <a:r>
              <a:rPr b="1" lang="en-GB" sz="1100">
                <a:solidFill>
                  <a:schemeClr val="dk1"/>
                </a:solidFill>
              </a:rPr>
              <a:t>Public IPv4 address</a:t>
            </a:r>
            <a:r>
              <a:rPr lang="en-GB" sz="1100">
                <a:solidFill>
                  <a:schemeClr val="dk1"/>
                </a:solidFill>
              </a:rPr>
              <a:t> of your instance to the clipboard.</a:t>
            </a:r>
            <a:endParaRPr sz="1100">
              <a:solidFill>
                <a:schemeClr val="dk1"/>
              </a:solidFill>
            </a:endParaRPr>
          </a:p>
          <a:p>
            <a:pPr indent="0" lvl="0" marL="0" rtl="0" algn="l">
              <a:spcBef>
                <a:spcPts val="1200"/>
              </a:spcBef>
              <a:spcAft>
                <a:spcPts val="0"/>
              </a:spcAft>
              <a:buNone/>
            </a:pPr>
            <a:r>
              <a:rPr lang="en-GB" sz="1100">
                <a:solidFill>
                  <a:schemeClr val="dk1"/>
                </a:solidFill>
              </a:rPr>
              <a:t>Open a new tab in your web browser, paste the IP address you just </a:t>
            </a:r>
            <a:endParaRPr sz="1100">
              <a:solidFill>
                <a:schemeClr val="dk1"/>
              </a:solidFill>
            </a:endParaRPr>
          </a:p>
          <a:p>
            <a:pPr indent="0" lvl="0" marL="0" rtl="0" algn="l">
              <a:spcBef>
                <a:spcPts val="1200"/>
              </a:spcBef>
              <a:spcAft>
                <a:spcPts val="0"/>
              </a:spcAft>
              <a:buNone/>
            </a:pPr>
            <a:r>
              <a:rPr lang="en-GB" sz="1100">
                <a:solidFill>
                  <a:schemeClr val="dk1"/>
                </a:solidFill>
              </a:rPr>
              <a:t>copied, then press </a:t>
            </a:r>
            <a:r>
              <a:rPr b="1" lang="en-GB" sz="1100">
                <a:solidFill>
                  <a:schemeClr val="dk1"/>
                </a:solidFill>
              </a:rPr>
              <a:t>Enter</a:t>
            </a:r>
            <a:r>
              <a:rPr lang="en-GB" sz="1100">
                <a:solidFill>
                  <a:schemeClr val="dk1"/>
                </a:solidFill>
              </a:rPr>
              <a:t>.</a:t>
            </a:r>
            <a:endParaRPr sz="1100">
              <a:solidFill>
                <a:schemeClr val="dk1"/>
              </a:solidFill>
            </a:endParaRPr>
          </a:p>
          <a:p>
            <a:pPr indent="0" lvl="0" marL="0" rtl="0" algn="l">
              <a:spcBef>
                <a:spcPts val="1200"/>
              </a:spcBef>
              <a:spcAft>
                <a:spcPts val="0"/>
              </a:spcAft>
              <a:buNone/>
            </a:pPr>
            <a:r>
              <a:rPr lang="en-GB" sz="1100">
                <a:solidFill>
                  <a:schemeClr val="dk1"/>
                </a:solidFill>
              </a:rPr>
              <a:t>We are </a:t>
            </a:r>
            <a:r>
              <a:rPr b="1" lang="en-GB" sz="1100">
                <a:solidFill>
                  <a:schemeClr val="dk1"/>
                </a:solidFill>
              </a:rPr>
              <a:t>not</a:t>
            </a:r>
            <a:r>
              <a:rPr lang="en-GB" sz="1100">
                <a:solidFill>
                  <a:schemeClr val="dk1"/>
                </a:solidFill>
              </a:rPr>
              <a:t> currently able to access your web server because the </a:t>
            </a:r>
            <a:r>
              <a:rPr i="1" lang="en-GB" sz="1100">
                <a:solidFill>
                  <a:schemeClr val="dk1"/>
                </a:solidFill>
              </a:rPr>
              <a:t>security group</a:t>
            </a:r>
            <a:r>
              <a:rPr lang="en-GB" sz="1100">
                <a:solidFill>
                  <a:schemeClr val="dk1"/>
                </a:solidFill>
              </a:rPr>
              <a:t> is not permitting inbound traffic on port 80, which is used for HTTP web requests. This is a demonstration of using a security group as a firewall to restrict the network traffic that is allowed in and out of an instance.</a:t>
            </a:r>
            <a:endParaRPr sz="1100">
              <a:solidFill>
                <a:schemeClr val="dk1"/>
              </a:solidFill>
            </a:endParaRPr>
          </a:p>
          <a:p>
            <a:pPr indent="0" lvl="0" marL="0" rtl="0" algn="l">
              <a:spcBef>
                <a:spcPts val="1200"/>
              </a:spcBef>
              <a:spcAft>
                <a:spcPts val="0"/>
              </a:spcAft>
              <a:buNone/>
            </a:pPr>
            <a:r>
              <a:rPr lang="en-GB" sz="1100">
                <a:solidFill>
                  <a:schemeClr val="dk1"/>
                </a:solidFill>
              </a:rPr>
              <a:t>To correct this, you will now update the security group to </a:t>
            </a:r>
            <a:endParaRPr sz="1100">
              <a:solidFill>
                <a:schemeClr val="dk1"/>
              </a:solidFill>
            </a:endParaRPr>
          </a:p>
          <a:p>
            <a:pPr indent="0" lvl="0" marL="0" rtl="0" algn="l">
              <a:spcBef>
                <a:spcPts val="1200"/>
              </a:spcBef>
              <a:spcAft>
                <a:spcPts val="0"/>
              </a:spcAft>
              <a:buNone/>
            </a:pPr>
            <a:r>
              <a:rPr lang="en-GB" sz="1100">
                <a:solidFill>
                  <a:schemeClr val="dk1"/>
                </a:solidFill>
              </a:rPr>
              <a:t>permit web traffic on port 80.</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pic>
        <p:nvPicPr>
          <p:cNvPr id="149" name="Google Shape;149;p27"/>
          <p:cNvPicPr preferRelativeResize="0"/>
          <p:nvPr/>
        </p:nvPicPr>
        <p:blipFill rotWithShape="1">
          <a:blip r:embed="rId3">
            <a:alphaModFix/>
          </a:blip>
          <a:srcRect b="0" l="0" r="35182" t="0"/>
          <a:stretch/>
        </p:blipFill>
        <p:spPr>
          <a:xfrm>
            <a:off x="5021250" y="1209775"/>
            <a:ext cx="3811049" cy="1120975"/>
          </a:xfrm>
          <a:prstGeom prst="rect">
            <a:avLst/>
          </a:prstGeom>
          <a:noFill/>
          <a:ln>
            <a:noFill/>
          </a:ln>
        </p:spPr>
      </p:pic>
      <p:pic>
        <p:nvPicPr>
          <p:cNvPr id="150" name="Google Shape;150;p27"/>
          <p:cNvPicPr preferRelativeResize="0"/>
          <p:nvPr/>
        </p:nvPicPr>
        <p:blipFill rotWithShape="1">
          <a:blip r:embed="rId4">
            <a:alphaModFix/>
          </a:blip>
          <a:srcRect b="17478" l="13211" r="7580" t="0"/>
          <a:stretch/>
        </p:blipFill>
        <p:spPr>
          <a:xfrm>
            <a:off x="5117425" y="3227525"/>
            <a:ext cx="3205352" cy="1742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1" type="body"/>
          </p:nvPr>
        </p:nvSpPr>
        <p:spPr>
          <a:xfrm>
            <a:off x="311700" y="143500"/>
            <a:ext cx="8520600" cy="44253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GB" sz="1100">
                <a:solidFill>
                  <a:schemeClr val="dk1"/>
                </a:solidFill>
              </a:rPr>
              <a:t>Keep the browser tab open, but return to the </a:t>
            </a:r>
            <a:r>
              <a:rPr b="1" lang="en-GB" sz="1100">
                <a:solidFill>
                  <a:schemeClr val="dk1"/>
                </a:solidFill>
              </a:rPr>
              <a:t>EC2 Console</a:t>
            </a:r>
            <a:r>
              <a:rPr lang="en-GB" sz="1100">
                <a:solidFill>
                  <a:schemeClr val="dk1"/>
                </a:solidFill>
              </a:rPr>
              <a:t> tab.</a:t>
            </a:r>
            <a:br>
              <a:rPr lang="en-GB" sz="1100">
                <a:solidFill>
                  <a:schemeClr val="dk1"/>
                </a:solidFill>
              </a:rPr>
            </a:br>
            <a:r>
              <a:rPr lang="en-GB" sz="1100">
                <a:solidFill>
                  <a:schemeClr val="dk1"/>
                </a:solidFill>
              </a:rPr>
              <a:t>In the left navigation pane, choose </a:t>
            </a:r>
            <a:r>
              <a:rPr b="1" lang="en-GB" sz="1100">
                <a:solidFill>
                  <a:schemeClr val="dk1"/>
                </a:solidFill>
              </a:rPr>
              <a:t>Security Groups</a:t>
            </a:r>
            <a:r>
              <a:rPr lang="en-GB" sz="1100">
                <a:solidFill>
                  <a:schemeClr val="dk1"/>
                </a:solidFill>
              </a:rPr>
              <a:t>.</a:t>
            </a:r>
            <a:br>
              <a:rPr lang="en-GB" sz="1100">
                <a:solidFill>
                  <a:schemeClr val="dk1"/>
                </a:solidFill>
              </a:rPr>
            </a:br>
            <a:r>
              <a:rPr lang="en-GB" sz="1100">
                <a:solidFill>
                  <a:schemeClr val="dk1"/>
                </a:solidFill>
              </a:rPr>
              <a:t>Select </a:t>
            </a:r>
            <a:r>
              <a:rPr b="1" lang="en-GB" sz="1100">
                <a:solidFill>
                  <a:schemeClr val="dk1"/>
                </a:solidFill>
              </a:rPr>
              <a:t>Web Server security group</a:t>
            </a:r>
            <a:r>
              <a:rPr lang="en-GB" sz="1100">
                <a:solidFill>
                  <a:schemeClr val="dk1"/>
                </a:solidFill>
              </a:rPr>
              <a:t>.</a:t>
            </a:r>
            <a:br>
              <a:rPr lang="en-GB" sz="1100">
                <a:solidFill>
                  <a:schemeClr val="dk1"/>
                </a:solidFill>
              </a:rPr>
            </a:br>
            <a:r>
              <a:rPr lang="en-GB" sz="1100">
                <a:solidFill>
                  <a:schemeClr val="dk1"/>
                </a:solidFill>
              </a:rPr>
              <a:t>Choose the </a:t>
            </a:r>
            <a:r>
              <a:rPr b="1" lang="en-GB" sz="1100">
                <a:solidFill>
                  <a:schemeClr val="dk1"/>
                </a:solidFill>
              </a:rPr>
              <a:t>Inbound rules</a:t>
            </a:r>
            <a:r>
              <a:rPr lang="en-GB" sz="1100">
                <a:solidFill>
                  <a:schemeClr val="dk1"/>
                </a:solidFill>
              </a:rPr>
              <a:t> tab.</a:t>
            </a:r>
            <a:br>
              <a:rPr lang="en-GB" sz="1100">
                <a:solidFill>
                  <a:schemeClr val="dk1"/>
                </a:solidFill>
              </a:rPr>
            </a:br>
            <a:r>
              <a:rPr lang="en-GB" sz="1100">
                <a:solidFill>
                  <a:schemeClr val="dk1"/>
                </a:solidFill>
              </a:rPr>
              <a:t>The security group currently has no inbound rules.</a:t>
            </a:r>
            <a:br>
              <a:rPr lang="en-GB" sz="1100">
                <a:solidFill>
                  <a:schemeClr val="dk1"/>
                </a:solidFill>
              </a:rPr>
            </a:br>
            <a:r>
              <a:rPr lang="en-GB" sz="1100">
                <a:solidFill>
                  <a:schemeClr val="dk1"/>
                </a:solidFill>
              </a:rPr>
              <a:t>Choose Edit inbound rules, select Add rule and then configure:</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Type:</a:t>
            </a:r>
            <a:r>
              <a:rPr lang="en-GB" sz="1100">
                <a:solidFill>
                  <a:schemeClr val="dk1"/>
                </a:solidFill>
              </a:rPr>
              <a:t> </a:t>
            </a:r>
            <a:r>
              <a:rPr i="1" lang="en-GB" sz="1100">
                <a:solidFill>
                  <a:schemeClr val="dk1"/>
                </a:solidFill>
              </a:rPr>
              <a:t>HTTP</a:t>
            </a:r>
            <a:endParaRPr i="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Source:</a:t>
            </a:r>
            <a:r>
              <a:rPr lang="en-GB" sz="1100">
                <a:solidFill>
                  <a:schemeClr val="dk1"/>
                </a:solidFill>
              </a:rPr>
              <a:t> </a:t>
            </a:r>
            <a:r>
              <a:rPr i="1" lang="en-GB" sz="1100">
                <a:solidFill>
                  <a:schemeClr val="dk1"/>
                </a:solidFill>
              </a:rPr>
              <a:t>Anywhere-IPv4</a:t>
            </a:r>
            <a:endParaRPr i="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Choose Save rules</a:t>
            </a:r>
            <a:endParaRPr sz="1100">
              <a:solidFill>
                <a:schemeClr val="dk1"/>
              </a:solidFill>
            </a:endParaRPr>
          </a:p>
          <a:p>
            <a:pPr indent="0" lvl="0" marL="0" rtl="0" algn="l">
              <a:spcBef>
                <a:spcPts val="1200"/>
              </a:spcBef>
              <a:spcAft>
                <a:spcPts val="0"/>
              </a:spcAft>
              <a:buNone/>
            </a:pPr>
            <a:r>
              <a:rPr lang="en-GB" sz="1100">
                <a:solidFill>
                  <a:schemeClr val="dk1"/>
                </a:solidFill>
              </a:rPr>
              <a:t>Return to the web server tab that you previously opened and </a:t>
            </a:r>
            <a:endParaRPr sz="1100">
              <a:solidFill>
                <a:schemeClr val="dk1"/>
              </a:solidFill>
            </a:endParaRPr>
          </a:p>
          <a:p>
            <a:pPr indent="0" lvl="0" marL="0" rtl="0" algn="l">
              <a:spcBef>
                <a:spcPts val="0"/>
              </a:spcBef>
              <a:spcAft>
                <a:spcPts val="0"/>
              </a:spcAft>
              <a:buNone/>
            </a:pPr>
            <a:r>
              <a:rPr lang="en-GB" sz="1100">
                <a:solidFill>
                  <a:schemeClr val="dk1"/>
                </a:solidFill>
              </a:rPr>
              <a:t>refresh the page.</a:t>
            </a:r>
            <a:br>
              <a:rPr lang="en-GB" sz="1100">
                <a:solidFill>
                  <a:schemeClr val="dk1"/>
                </a:solidFill>
              </a:rPr>
            </a:br>
            <a:r>
              <a:rPr lang="en-GB" sz="1100">
                <a:solidFill>
                  <a:schemeClr val="dk1"/>
                </a:solidFill>
              </a:rPr>
              <a:t>You should see the message </a:t>
            </a:r>
            <a:r>
              <a:rPr i="1" lang="en-GB" sz="1100">
                <a:solidFill>
                  <a:schemeClr val="dk1"/>
                </a:solidFill>
              </a:rPr>
              <a:t>Hello From Your Web Server!</a:t>
            </a:r>
            <a:endParaRPr i="1" sz="1100">
              <a:solidFill>
                <a:schemeClr val="dk1"/>
              </a:solidFill>
            </a:endParaRPr>
          </a:p>
          <a:p>
            <a:pPr indent="0" lvl="0" marL="0" rtl="0" algn="l">
              <a:spcBef>
                <a:spcPts val="1200"/>
              </a:spcBef>
              <a:spcAft>
                <a:spcPts val="0"/>
              </a:spcAft>
              <a:buNone/>
            </a:pPr>
            <a:r>
              <a:t/>
            </a:r>
            <a:endParaRPr i="1" sz="1100">
              <a:solidFill>
                <a:schemeClr val="dk1"/>
              </a:solidFill>
            </a:endParaRPr>
          </a:p>
          <a:p>
            <a:pPr indent="0" lvl="0" marL="0" rtl="0" algn="l">
              <a:spcBef>
                <a:spcPts val="1200"/>
              </a:spcBef>
              <a:spcAft>
                <a:spcPts val="0"/>
              </a:spcAft>
              <a:buNone/>
            </a:pPr>
            <a:br>
              <a:rPr i="1" lang="en-GB" sz="1100">
                <a:solidFill>
                  <a:schemeClr val="dk1"/>
                </a:solidFill>
              </a:rPr>
            </a:br>
            <a:r>
              <a:rPr lang="en-GB" sz="1100">
                <a:solidFill>
                  <a:schemeClr val="dk1"/>
                </a:solidFill>
              </a:rPr>
              <a:t> </a:t>
            </a:r>
            <a:br>
              <a:rPr lang="en-GB" sz="1100">
                <a:solidFill>
                  <a:schemeClr val="dk1"/>
                </a:solidFill>
              </a:rPr>
            </a:br>
            <a:r>
              <a:rPr lang="en-GB" sz="1100">
                <a:solidFill>
                  <a:schemeClr val="dk1"/>
                </a:solidFill>
              </a:rPr>
              <a:t> </a:t>
            </a:r>
            <a:r>
              <a:rPr b="1" lang="en-GB" sz="1100">
                <a:solidFill>
                  <a:schemeClr val="dk1"/>
                </a:solidFill>
              </a:rPr>
              <a:t>Congratulations!</a:t>
            </a:r>
            <a:r>
              <a:rPr lang="en-GB" sz="1100">
                <a:solidFill>
                  <a:schemeClr val="dk1"/>
                </a:solidFill>
              </a:rPr>
              <a:t> We have successfully modified our security group to permit HTTP traffic into our Amazon EC2 Instance.</a:t>
            </a:r>
            <a:endParaRPr sz="1100">
              <a:solidFill>
                <a:schemeClr val="dk1"/>
              </a:solidFill>
            </a:endParaRPr>
          </a:p>
          <a:p>
            <a:pPr indent="0" lvl="0" marL="0" rtl="0" algn="l">
              <a:spcBef>
                <a:spcPts val="1200"/>
              </a:spcBef>
              <a:spcAft>
                <a:spcPts val="1200"/>
              </a:spcAft>
              <a:buNone/>
            </a:pPr>
            <a:r>
              <a:t/>
            </a:r>
            <a:endParaRPr/>
          </a:p>
        </p:txBody>
      </p:sp>
      <p:pic>
        <p:nvPicPr>
          <p:cNvPr id="156" name="Google Shape;156;p28"/>
          <p:cNvPicPr preferRelativeResize="0"/>
          <p:nvPr/>
        </p:nvPicPr>
        <p:blipFill>
          <a:blip r:embed="rId3">
            <a:alphaModFix/>
          </a:blip>
          <a:stretch>
            <a:fillRect/>
          </a:stretch>
        </p:blipFill>
        <p:spPr>
          <a:xfrm>
            <a:off x="4572000" y="292575"/>
            <a:ext cx="3637775" cy="1574674"/>
          </a:xfrm>
          <a:prstGeom prst="rect">
            <a:avLst/>
          </a:prstGeom>
          <a:noFill/>
          <a:ln>
            <a:noFill/>
          </a:ln>
        </p:spPr>
      </p:pic>
      <p:pic>
        <p:nvPicPr>
          <p:cNvPr id="157" name="Google Shape;157;p28"/>
          <p:cNvPicPr preferRelativeResize="0"/>
          <p:nvPr/>
        </p:nvPicPr>
        <p:blipFill>
          <a:blip r:embed="rId4">
            <a:alphaModFix/>
          </a:blip>
          <a:stretch>
            <a:fillRect/>
          </a:stretch>
        </p:blipFill>
        <p:spPr>
          <a:xfrm>
            <a:off x="4835450" y="2039282"/>
            <a:ext cx="3840223" cy="1064950"/>
          </a:xfrm>
          <a:prstGeom prst="rect">
            <a:avLst/>
          </a:prstGeom>
          <a:noFill/>
          <a:ln>
            <a:noFill/>
          </a:ln>
        </p:spPr>
      </p:pic>
      <p:pic>
        <p:nvPicPr>
          <p:cNvPr id="158" name="Google Shape;158;p28"/>
          <p:cNvPicPr preferRelativeResize="0"/>
          <p:nvPr/>
        </p:nvPicPr>
        <p:blipFill rotWithShape="1">
          <a:blip r:embed="rId5">
            <a:alphaModFix/>
          </a:blip>
          <a:srcRect b="0" l="0" r="55245" t="0"/>
          <a:stretch/>
        </p:blipFill>
        <p:spPr>
          <a:xfrm>
            <a:off x="1325025" y="2915625"/>
            <a:ext cx="2357423" cy="71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idx="1" type="body"/>
          </p:nvPr>
        </p:nvSpPr>
        <p:spPr>
          <a:xfrm>
            <a:off x="216175" y="152825"/>
            <a:ext cx="8927700" cy="4416000"/>
          </a:xfrm>
          <a:prstGeom prst="rect">
            <a:avLst/>
          </a:prstGeom>
        </p:spPr>
        <p:txBody>
          <a:bodyPr anchorCtr="0" anchor="t" bIns="91425" lIns="91425" spcFirstLastPara="1" rIns="91425" wrap="square" tIns="91425">
            <a:normAutofit lnSpcReduction="20000"/>
          </a:bodyPr>
          <a:lstStyle/>
          <a:p>
            <a:pPr indent="0" lvl="0" marL="0" rtl="0" algn="l">
              <a:spcBef>
                <a:spcPts val="1800"/>
              </a:spcBef>
              <a:spcAft>
                <a:spcPts val="0"/>
              </a:spcAft>
              <a:buClr>
                <a:schemeClr val="dk1"/>
              </a:buClr>
              <a:buSzPts val="1100"/>
              <a:buFont typeface="Arial"/>
              <a:buNone/>
            </a:pPr>
            <a:r>
              <a:rPr b="1" lang="en-GB" sz="1700">
                <a:solidFill>
                  <a:schemeClr val="dk1"/>
                </a:solidFill>
              </a:rPr>
              <a:t>Task 6: Test Termination Protection</a:t>
            </a:r>
            <a:endParaRPr b="1" sz="17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You can delete your instance when you no longer need it. This is referred to as </a:t>
            </a:r>
            <a:r>
              <a:rPr i="1" lang="en-GB" sz="1100">
                <a:solidFill>
                  <a:schemeClr val="dk1"/>
                </a:solidFill>
              </a:rPr>
              <a:t>terminating</a:t>
            </a:r>
            <a:r>
              <a:rPr lang="en-GB" sz="1100">
                <a:solidFill>
                  <a:schemeClr val="dk1"/>
                </a:solidFill>
              </a:rPr>
              <a:t> your instance. You cannot connect to or restart an instance after it has been terminated. In this task, you will learn how to use </a:t>
            </a:r>
            <a:r>
              <a:rPr i="1" lang="en-GB" sz="1100">
                <a:solidFill>
                  <a:schemeClr val="dk1"/>
                </a:solidFill>
              </a:rPr>
              <a:t>termination protection</a:t>
            </a:r>
            <a:r>
              <a:rPr lang="en-GB" sz="1100">
                <a:solidFill>
                  <a:schemeClr val="dk1"/>
                </a:solidFill>
              </a:rPr>
              <a:t>. </a:t>
            </a:r>
            <a:endParaRPr sz="1100">
              <a:solidFill>
                <a:schemeClr val="dk1"/>
              </a:solidFill>
            </a:endParaRPr>
          </a:p>
          <a:p>
            <a:pPr indent="0" lvl="0" marL="0" rtl="0" algn="l">
              <a:spcBef>
                <a:spcPts val="1200"/>
              </a:spcBef>
              <a:spcAft>
                <a:spcPts val="0"/>
              </a:spcAft>
              <a:buNone/>
            </a:pPr>
            <a:r>
              <a:rPr lang="en-GB" sz="1100">
                <a:solidFill>
                  <a:schemeClr val="dk1"/>
                </a:solidFill>
              </a:rPr>
              <a:t>In left navigation pane, choose </a:t>
            </a:r>
            <a:r>
              <a:rPr b="1" lang="en-GB" sz="1100">
                <a:solidFill>
                  <a:schemeClr val="dk1"/>
                </a:solidFill>
              </a:rPr>
              <a:t>Instances</a:t>
            </a:r>
            <a:r>
              <a:rPr lang="en-GB" sz="1100">
                <a:solidFill>
                  <a:schemeClr val="dk1"/>
                </a:solidFill>
              </a:rPr>
              <a:t>.</a:t>
            </a:r>
            <a:br>
              <a:rPr lang="en-GB" sz="1100">
                <a:solidFill>
                  <a:schemeClr val="dk1"/>
                </a:solidFill>
              </a:rPr>
            </a:br>
            <a:r>
              <a:rPr lang="en-GB" sz="1100">
                <a:solidFill>
                  <a:schemeClr val="dk1"/>
                </a:solidFill>
              </a:rPr>
              <a:t>Select the </a:t>
            </a:r>
            <a:r>
              <a:rPr b="1" lang="en-GB" sz="1100">
                <a:solidFill>
                  <a:schemeClr val="dk1"/>
                </a:solidFill>
              </a:rPr>
              <a:t>Web Server</a:t>
            </a:r>
            <a:r>
              <a:rPr lang="en-GB" sz="1100">
                <a:solidFill>
                  <a:schemeClr val="dk1"/>
                </a:solidFill>
              </a:rPr>
              <a:t> instance and in the Instance state menu, select </a:t>
            </a:r>
            <a:r>
              <a:rPr b="1" lang="en-GB" sz="1100">
                <a:solidFill>
                  <a:schemeClr val="dk1"/>
                </a:solidFill>
              </a:rPr>
              <a:t>Terminate instance</a:t>
            </a:r>
            <a:r>
              <a:rPr lang="en-GB" sz="1100">
                <a:solidFill>
                  <a:schemeClr val="dk1"/>
                </a:solidFill>
              </a:rPr>
              <a:t>.</a:t>
            </a:r>
            <a:br>
              <a:rPr lang="en-GB" sz="1100">
                <a:solidFill>
                  <a:schemeClr val="dk1"/>
                </a:solidFill>
              </a:rPr>
            </a:br>
            <a:r>
              <a:rPr lang="en-GB" sz="1100">
                <a:solidFill>
                  <a:schemeClr val="dk1"/>
                </a:solidFill>
              </a:rPr>
              <a:t>T</a:t>
            </a:r>
            <a:r>
              <a:rPr lang="en-GB" sz="1100">
                <a:solidFill>
                  <a:schemeClr val="dk1"/>
                </a:solidFill>
              </a:rPr>
              <a:t>hen choose Terminate</a:t>
            </a:r>
            <a:br>
              <a:rPr lang="en-GB" sz="1100">
                <a:solidFill>
                  <a:schemeClr val="dk1"/>
                </a:solidFill>
              </a:rPr>
            </a:br>
            <a:r>
              <a:rPr lang="en-GB" sz="1100">
                <a:solidFill>
                  <a:schemeClr val="dk1"/>
                </a:solidFill>
              </a:rPr>
              <a:t>Note that there is a message that says: </a:t>
            </a:r>
            <a:r>
              <a:rPr i="1" lang="en-GB" sz="1100">
                <a:solidFill>
                  <a:schemeClr val="dk1"/>
                </a:solidFill>
              </a:rPr>
              <a:t>Failed to terminate the instance i-1234567xxx. </a:t>
            </a:r>
            <a:endParaRPr i="1" sz="1100">
              <a:solidFill>
                <a:schemeClr val="dk1"/>
              </a:solidFill>
            </a:endParaRPr>
          </a:p>
          <a:p>
            <a:pPr indent="0" lvl="0" marL="0" rtl="0" algn="l">
              <a:spcBef>
                <a:spcPts val="0"/>
              </a:spcBef>
              <a:spcAft>
                <a:spcPts val="0"/>
              </a:spcAft>
              <a:buNone/>
            </a:pPr>
            <a:r>
              <a:rPr i="1" lang="en-GB" sz="1100">
                <a:solidFill>
                  <a:schemeClr val="dk1"/>
                </a:solidFill>
              </a:rPr>
              <a:t>The instance 'i-1234567xxx' may not be terminated. Modify its 'disableApiTermination' instance </a:t>
            </a:r>
            <a:endParaRPr i="1" sz="1100">
              <a:solidFill>
                <a:schemeClr val="dk1"/>
              </a:solidFill>
            </a:endParaRPr>
          </a:p>
          <a:p>
            <a:pPr indent="0" lvl="0" marL="0" rtl="0" algn="l">
              <a:spcBef>
                <a:spcPts val="0"/>
              </a:spcBef>
              <a:spcAft>
                <a:spcPts val="0"/>
              </a:spcAft>
              <a:buNone/>
            </a:pPr>
            <a:r>
              <a:rPr i="1" lang="en-GB" sz="1100">
                <a:solidFill>
                  <a:schemeClr val="dk1"/>
                </a:solidFill>
              </a:rPr>
              <a:t>attribute and try again.</a:t>
            </a:r>
            <a:br>
              <a:rPr i="1" lang="en-GB" sz="1100">
                <a:solidFill>
                  <a:schemeClr val="dk1"/>
                </a:solidFill>
              </a:rPr>
            </a:br>
            <a:br>
              <a:rPr lang="en-GB" sz="1100">
                <a:solidFill>
                  <a:schemeClr val="dk1"/>
                </a:solidFill>
              </a:rPr>
            </a:br>
            <a:r>
              <a:rPr lang="en-GB" sz="1100">
                <a:solidFill>
                  <a:schemeClr val="dk1"/>
                </a:solidFill>
              </a:rPr>
              <a:t>In the Actions menu, select </a:t>
            </a:r>
            <a:r>
              <a:rPr b="1" lang="en-GB" sz="1100">
                <a:solidFill>
                  <a:schemeClr val="dk1"/>
                </a:solidFill>
              </a:rPr>
              <a:t>Instance settings</a:t>
            </a:r>
            <a:r>
              <a:rPr lang="en-GB" sz="1100">
                <a:solidFill>
                  <a:schemeClr val="dk1"/>
                </a:solidFill>
              </a:rPr>
              <a:t> </a:t>
            </a:r>
            <a:r>
              <a:rPr b="1" lang="en-GB" sz="1100">
                <a:solidFill>
                  <a:schemeClr val="dk1"/>
                </a:solidFill>
              </a:rPr>
              <a:t>Change termination protection</a:t>
            </a:r>
            <a:r>
              <a:rPr lang="en-GB" sz="1100">
                <a:solidFill>
                  <a:schemeClr val="dk1"/>
                </a:solidFill>
              </a:rPr>
              <a:t>.</a:t>
            </a:r>
            <a:br>
              <a:rPr lang="en-GB" sz="1100">
                <a:solidFill>
                  <a:schemeClr val="dk1"/>
                </a:solidFill>
              </a:rPr>
            </a:br>
            <a:r>
              <a:rPr lang="en-GB" sz="1100">
                <a:solidFill>
                  <a:schemeClr val="dk1"/>
                </a:solidFill>
              </a:rPr>
              <a:t>Remove the check next to </a:t>
            </a:r>
            <a:r>
              <a:rPr b="1" lang="en-GB" sz="1100">
                <a:solidFill>
                  <a:schemeClr val="dk1"/>
                </a:solidFill>
              </a:rPr>
              <a:t>Enable</a:t>
            </a:r>
            <a:r>
              <a:rPr lang="en-GB" sz="1100">
                <a:solidFill>
                  <a:schemeClr val="dk1"/>
                </a:solidFill>
              </a:rPr>
              <a:t>.</a:t>
            </a:r>
            <a:br>
              <a:rPr lang="en-GB" sz="1100">
                <a:solidFill>
                  <a:schemeClr val="dk1"/>
                </a:solidFill>
              </a:rPr>
            </a:br>
            <a:r>
              <a:rPr lang="en-GB" sz="1100">
                <a:solidFill>
                  <a:schemeClr val="dk1"/>
                </a:solidFill>
              </a:rPr>
              <a:t>Choose Save</a:t>
            </a:r>
            <a:br>
              <a:rPr lang="en-GB" sz="1100">
                <a:solidFill>
                  <a:schemeClr val="dk1"/>
                </a:solidFill>
              </a:rPr>
            </a:br>
            <a:r>
              <a:rPr lang="en-GB" sz="1100">
                <a:solidFill>
                  <a:schemeClr val="dk1"/>
                </a:solidFill>
              </a:rPr>
              <a:t>You can now terminate the instance.</a:t>
            </a:r>
            <a:br>
              <a:rPr lang="en-GB" sz="1100">
                <a:solidFill>
                  <a:schemeClr val="dk1"/>
                </a:solidFill>
              </a:rPr>
            </a:br>
            <a:r>
              <a:rPr lang="en-GB" sz="1100">
                <a:solidFill>
                  <a:schemeClr val="dk1"/>
                </a:solidFill>
              </a:rPr>
              <a:t>Select the </a:t>
            </a:r>
            <a:r>
              <a:rPr b="1" lang="en-GB" sz="1100">
                <a:solidFill>
                  <a:schemeClr val="dk1"/>
                </a:solidFill>
              </a:rPr>
              <a:t>Web Server</a:t>
            </a:r>
            <a:r>
              <a:rPr lang="en-GB" sz="1100">
                <a:solidFill>
                  <a:schemeClr val="dk1"/>
                </a:solidFill>
              </a:rPr>
              <a:t> instance again and in the Instance state menu, select </a:t>
            </a:r>
            <a:r>
              <a:rPr b="1" lang="en-GB" sz="1100">
                <a:solidFill>
                  <a:schemeClr val="dk1"/>
                </a:solidFill>
              </a:rPr>
              <a:t>Terminate instance</a:t>
            </a:r>
            <a:r>
              <a:rPr lang="en-GB" sz="1100">
                <a:solidFill>
                  <a:schemeClr val="dk1"/>
                </a:solidFill>
              </a:rPr>
              <a:t>.</a:t>
            </a:r>
            <a:br>
              <a:rPr lang="en-GB" sz="1100">
                <a:solidFill>
                  <a:schemeClr val="dk1"/>
                </a:solidFill>
              </a:rPr>
            </a:br>
            <a:r>
              <a:rPr lang="en-GB" sz="1100">
                <a:solidFill>
                  <a:schemeClr val="dk1"/>
                </a:solidFill>
              </a:rPr>
              <a:t>Choose Terminate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br>
              <a:rPr lang="en-GB" sz="1100">
                <a:solidFill>
                  <a:schemeClr val="dk1"/>
                </a:solidFill>
              </a:rPr>
            </a:br>
            <a:r>
              <a:rPr b="1" lang="en-GB" sz="1100">
                <a:solidFill>
                  <a:schemeClr val="dk1"/>
                </a:solidFill>
              </a:rPr>
              <a:t>C</a:t>
            </a:r>
            <a:r>
              <a:rPr b="1" lang="en-GB" sz="1200">
                <a:solidFill>
                  <a:schemeClr val="dk1"/>
                </a:solidFill>
              </a:rPr>
              <a:t>ongratulations!</a:t>
            </a:r>
            <a:r>
              <a:rPr lang="en-GB" sz="1200">
                <a:solidFill>
                  <a:schemeClr val="dk1"/>
                </a:solidFill>
              </a:rPr>
              <a:t> You have successfully tested termination protection and terminated </a:t>
            </a:r>
            <a:endParaRPr sz="1200">
              <a:solidFill>
                <a:schemeClr val="dk1"/>
              </a:solidFill>
            </a:endParaRPr>
          </a:p>
          <a:p>
            <a:pPr indent="0" lvl="0" marL="0" rtl="0" algn="l">
              <a:spcBef>
                <a:spcPts val="0"/>
              </a:spcBef>
              <a:spcAft>
                <a:spcPts val="0"/>
              </a:spcAft>
              <a:buNone/>
            </a:pPr>
            <a:r>
              <a:rPr lang="en-GB" sz="1200">
                <a:solidFill>
                  <a:schemeClr val="dk1"/>
                </a:solidFill>
              </a:rPr>
              <a:t>your instance.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1200"/>
              </a:spcAft>
              <a:buNone/>
            </a:pPr>
            <a:r>
              <a:rPr lang="en-GB" sz="1200">
                <a:solidFill>
                  <a:schemeClr val="dk1"/>
                </a:solidFill>
              </a:rPr>
              <a:t>End the Lab</a:t>
            </a:r>
            <a:endParaRPr sz="1200">
              <a:solidFill>
                <a:schemeClr val="dk1"/>
              </a:solidFill>
            </a:endParaRPr>
          </a:p>
        </p:txBody>
      </p:sp>
      <p:pic>
        <p:nvPicPr>
          <p:cNvPr id="164" name="Google Shape;164;p29"/>
          <p:cNvPicPr preferRelativeResize="0"/>
          <p:nvPr/>
        </p:nvPicPr>
        <p:blipFill rotWithShape="1">
          <a:blip r:embed="rId3">
            <a:alphaModFix/>
          </a:blip>
          <a:srcRect b="5802" l="2706" r="2989" t="0"/>
          <a:stretch/>
        </p:blipFill>
        <p:spPr>
          <a:xfrm>
            <a:off x="6543050" y="2447325"/>
            <a:ext cx="2600950" cy="1777425"/>
          </a:xfrm>
          <a:prstGeom prst="rect">
            <a:avLst/>
          </a:prstGeom>
          <a:noFill/>
          <a:ln>
            <a:noFill/>
          </a:ln>
        </p:spPr>
      </p:pic>
      <p:pic>
        <p:nvPicPr>
          <p:cNvPr id="165" name="Google Shape;165;p29"/>
          <p:cNvPicPr preferRelativeResize="0"/>
          <p:nvPr/>
        </p:nvPicPr>
        <p:blipFill>
          <a:blip r:embed="rId4">
            <a:alphaModFix/>
          </a:blip>
          <a:stretch>
            <a:fillRect/>
          </a:stretch>
        </p:blipFill>
        <p:spPr>
          <a:xfrm>
            <a:off x="6310925" y="1035900"/>
            <a:ext cx="2600950" cy="13824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700">
              <a:solidFill>
                <a:srgbClr val="333333"/>
              </a:solidFill>
            </a:endParaRPr>
          </a:p>
          <a:p>
            <a:pPr indent="0" lvl="0" marL="0" rtl="0" algn="l">
              <a:spcBef>
                <a:spcPts val="1200"/>
              </a:spcBef>
              <a:spcAft>
                <a:spcPts val="0"/>
              </a:spcAft>
              <a:buNone/>
            </a:pPr>
            <a:r>
              <a:t/>
            </a:r>
            <a:endParaRPr sz="2700">
              <a:solidFill>
                <a:srgbClr val="333333"/>
              </a:solidFill>
            </a:endParaRPr>
          </a:p>
          <a:p>
            <a:pPr indent="0" lvl="0" marL="0" rtl="0" algn="ctr">
              <a:spcBef>
                <a:spcPts val="1200"/>
              </a:spcBef>
              <a:spcAft>
                <a:spcPts val="1200"/>
              </a:spcAft>
              <a:buNone/>
            </a:pPr>
            <a:r>
              <a:rPr lang="en-GB" sz="2700">
                <a:solidFill>
                  <a:srgbClr val="333333"/>
                </a:solidFill>
              </a:rPr>
              <a:t>LAB 2 - VPC</a:t>
            </a:r>
            <a:endParaRPr sz="2700">
              <a:solidFill>
                <a:srgbClr val="33333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251300" y="16317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2400"/>
              </a:spcBef>
              <a:spcAft>
                <a:spcPts val="0"/>
              </a:spcAft>
              <a:buClr>
                <a:schemeClr val="dk1"/>
              </a:buClr>
              <a:buSzPts val="1100"/>
              <a:buFont typeface="Arial"/>
              <a:buNone/>
            </a:pPr>
            <a:r>
              <a:rPr b="1" lang="en-GB" sz="2600">
                <a:solidFill>
                  <a:srgbClr val="333333"/>
                </a:solidFill>
                <a:highlight>
                  <a:srgbClr val="FFFFFF"/>
                </a:highlight>
                <a:latin typeface="Lato"/>
                <a:ea typeface="Lato"/>
                <a:cs typeface="Lato"/>
                <a:sym typeface="Lato"/>
              </a:rPr>
              <a:t>Lab 2: Build your VPC and Launch a Web Server</a:t>
            </a:r>
            <a:endParaRPr b="1" sz="2600">
              <a:solidFill>
                <a:srgbClr val="333333"/>
              </a:solidFill>
              <a:highlight>
                <a:srgbClr val="FFFFFF"/>
              </a:highlight>
              <a:latin typeface="Lato"/>
              <a:ea typeface="Lato"/>
              <a:cs typeface="Lato"/>
              <a:sym typeface="Lato"/>
            </a:endParaRPr>
          </a:p>
          <a:p>
            <a:pPr indent="0" lvl="0" marL="0" rtl="0" algn="l">
              <a:spcBef>
                <a:spcPts val="600"/>
              </a:spcBef>
              <a:spcAft>
                <a:spcPts val="0"/>
              </a:spcAft>
              <a:buNone/>
            </a:pPr>
            <a:r>
              <a:t/>
            </a:r>
            <a:endParaRPr b="1">
              <a:latin typeface="Lato"/>
              <a:ea typeface="Lato"/>
              <a:cs typeface="Lato"/>
              <a:sym typeface="Lato"/>
            </a:endParaRPr>
          </a:p>
        </p:txBody>
      </p:sp>
      <p:sp>
        <p:nvSpPr>
          <p:cNvPr id="176" name="Google Shape;176;p31"/>
          <p:cNvSpPr txBox="1"/>
          <p:nvPr>
            <p:ph idx="1" type="body"/>
          </p:nvPr>
        </p:nvSpPr>
        <p:spPr>
          <a:xfrm>
            <a:off x="311700" y="735875"/>
            <a:ext cx="8520600" cy="38331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GB" sz="1200">
                <a:solidFill>
                  <a:srgbClr val="333333"/>
                </a:solidFill>
                <a:highlight>
                  <a:srgbClr val="FFFFFF"/>
                </a:highlight>
                <a:latin typeface="Lato"/>
                <a:ea typeface="Lato"/>
                <a:cs typeface="Lato"/>
                <a:sym typeface="Lato"/>
              </a:rPr>
              <a:t>Amazon Virtual Private Cloud (Amazon VPC) enables you to launch Amazon Web Services (AWS) resources into a virtual network that you defined. This virtual network closely resembles a traditional network that you would operate in your own data center, with the benefits of using the scalable infrastructure of AWS. You can create a VPC that spans multiple Availability Zones.</a:t>
            </a:r>
            <a:endParaRPr sz="1200">
              <a:solidFill>
                <a:srgbClr val="333333"/>
              </a:solidFill>
              <a:highlight>
                <a:srgbClr val="FFFFFF"/>
              </a:highlight>
              <a:latin typeface="Lato"/>
              <a:ea typeface="Lato"/>
              <a:cs typeface="Lato"/>
              <a:sym typeface="Lato"/>
            </a:endParaRPr>
          </a:p>
          <a:p>
            <a:pPr indent="0" lvl="0" marL="0" rtl="0" algn="l">
              <a:lnSpc>
                <a:spcPct val="122500"/>
              </a:lnSpc>
              <a:spcBef>
                <a:spcPts val="1800"/>
              </a:spcBef>
              <a:spcAft>
                <a:spcPts val="0"/>
              </a:spcAft>
              <a:buNone/>
            </a:pPr>
            <a:r>
              <a:rPr b="1" lang="en-GB" sz="1500">
                <a:solidFill>
                  <a:srgbClr val="333333"/>
                </a:solidFill>
                <a:highlight>
                  <a:srgbClr val="FFFFFF"/>
                </a:highlight>
              </a:rPr>
              <a:t>Scenario</a:t>
            </a:r>
            <a:endParaRPr b="1" sz="1500">
              <a:solidFill>
                <a:srgbClr val="333333"/>
              </a:solidFill>
              <a:highlight>
                <a:srgbClr val="FFFFFF"/>
              </a:highlight>
            </a:endParaRPr>
          </a:p>
          <a:p>
            <a:pPr indent="0" lvl="0" marL="0" rtl="0" algn="l">
              <a:spcBef>
                <a:spcPts val="1000"/>
              </a:spcBef>
              <a:spcAft>
                <a:spcPts val="0"/>
              </a:spcAft>
              <a:buNone/>
            </a:pPr>
            <a:r>
              <a:t/>
            </a:r>
            <a:endParaRPr sz="1200">
              <a:solidFill>
                <a:srgbClr val="333333"/>
              </a:solidFill>
              <a:highlight>
                <a:srgbClr val="FFFFFF"/>
              </a:highlight>
            </a:endParaRPr>
          </a:p>
          <a:p>
            <a:pPr indent="0" lvl="0" marL="0" rtl="0" algn="l">
              <a:spcBef>
                <a:spcPts val="1000"/>
              </a:spcBef>
              <a:spcAft>
                <a:spcPts val="1200"/>
              </a:spcAft>
              <a:buNone/>
            </a:pPr>
            <a:r>
              <a:t/>
            </a:r>
            <a:endParaRPr/>
          </a:p>
        </p:txBody>
      </p:sp>
      <p:pic>
        <p:nvPicPr>
          <p:cNvPr id="177" name="Google Shape;177;p31"/>
          <p:cNvPicPr preferRelativeResize="0"/>
          <p:nvPr/>
        </p:nvPicPr>
        <p:blipFill>
          <a:blip r:embed="rId3">
            <a:alphaModFix/>
          </a:blip>
          <a:stretch>
            <a:fillRect/>
          </a:stretch>
        </p:blipFill>
        <p:spPr>
          <a:xfrm>
            <a:off x="412347" y="2219450"/>
            <a:ext cx="5247750" cy="25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000"/>
              <a:t>LAB 1 - EC2</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184975" y="104700"/>
            <a:ext cx="4045200" cy="523500"/>
          </a:xfrm>
          <a:prstGeom prst="rect">
            <a:avLst/>
          </a:prstGeom>
        </p:spPr>
        <p:txBody>
          <a:bodyPr anchorCtr="0" anchor="b" bIns="91425" lIns="91425" spcFirstLastPara="1" rIns="91425" wrap="square" tIns="91425">
            <a:noAutofit/>
          </a:bodyPr>
          <a:lstStyle/>
          <a:p>
            <a:pPr indent="0" lvl="0" marL="0" rtl="0" algn="l">
              <a:lnSpc>
                <a:spcPct val="122500"/>
              </a:lnSpc>
              <a:spcBef>
                <a:spcPts val="1800"/>
              </a:spcBef>
              <a:spcAft>
                <a:spcPts val="0"/>
              </a:spcAft>
              <a:buClr>
                <a:schemeClr val="dk1"/>
              </a:buClr>
              <a:buSzPts val="1100"/>
              <a:buFont typeface="Arial"/>
              <a:buNone/>
            </a:pPr>
            <a:r>
              <a:t/>
            </a:r>
            <a:endParaRPr b="1" sz="1800">
              <a:solidFill>
                <a:srgbClr val="333333"/>
              </a:solidFill>
              <a:highlight>
                <a:srgbClr val="FFFFFF"/>
              </a:highlight>
              <a:latin typeface="Lato"/>
              <a:ea typeface="Lato"/>
              <a:cs typeface="Lato"/>
              <a:sym typeface="Lato"/>
            </a:endParaRPr>
          </a:p>
          <a:p>
            <a:pPr indent="0" lvl="0" marL="0" rtl="0" algn="l">
              <a:lnSpc>
                <a:spcPct val="122500"/>
              </a:lnSpc>
              <a:spcBef>
                <a:spcPts val="1800"/>
              </a:spcBef>
              <a:spcAft>
                <a:spcPts val="400"/>
              </a:spcAft>
              <a:buClr>
                <a:schemeClr val="dk1"/>
              </a:buClr>
              <a:buSzPts val="1100"/>
              <a:buFont typeface="Arial"/>
              <a:buNone/>
            </a:pPr>
            <a:r>
              <a:rPr b="1" lang="en-GB" sz="1800">
                <a:solidFill>
                  <a:srgbClr val="333333"/>
                </a:solidFill>
                <a:highlight>
                  <a:srgbClr val="FFFFFF"/>
                </a:highlight>
                <a:latin typeface="Lato"/>
                <a:ea typeface="Lato"/>
                <a:cs typeface="Lato"/>
                <a:sym typeface="Lato"/>
              </a:rPr>
              <a:t>Task 1: Create Your VPC</a:t>
            </a:r>
            <a:endParaRPr b="1" sz="1800">
              <a:latin typeface="Lato"/>
              <a:ea typeface="Lato"/>
              <a:cs typeface="Lato"/>
              <a:sym typeface="Lato"/>
            </a:endParaRPr>
          </a:p>
        </p:txBody>
      </p:sp>
      <p:sp>
        <p:nvSpPr>
          <p:cNvPr id="183" name="Google Shape;183;p32"/>
          <p:cNvSpPr txBox="1"/>
          <p:nvPr>
            <p:ph idx="1" type="subTitle"/>
          </p:nvPr>
        </p:nvSpPr>
        <p:spPr>
          <a:xfrm>
            <a:off x="184975" y="442250"/>
            <a:ext cx="4045200" cy="409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Begin creating a VPC.</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80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In the top right of the screen, verify that N. Virginia (us-east-1) is the region.</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Choose the VPC dashboard link which is also towards the top left of the console.</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Next, choose </a:t>
            </a:r>
            <a:r>
              <a:rPr lang="en-GB" sz="1300">
                <a:solidFill>
                  <a:srgbClr val="FFFFFF"/>
                </a:solidFill>
                <a:highlight>
                  <a:srgbClr val="EC7211"/>
                </a:highlight>
                <a:latin typeface="Lato"/>
                <a:ea typeface="Lato"/>
                <a:cs typeface="Lato"/>
                <a:sym typeface="Lato"/>
              </a:rPr>
              <a:t>Create VPC</a:t>
            </a:r>
            <a:r>
              <a:rPr lang="en-GB" sz="1300">
                <a:solidFill>
                  <a:srgbClr val="333333"/>
                </a:solidFill>
                <a:highlight>
                  <a:srgbClr val="FFFFFF"/>
                </a:highlight>
                <a:latin typeface="Lato"/>
                <a:ea typeface="Lato"/>
                <a:cs typeface="Lato"/>
                <a:sym typeface="Lato"/>
              </a:rPr>
              <a:t>.</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Note: If you do not see a button with that name, choose the Launch VPC Wizard button instead.</a:t>
            </a:r>
            <a:endParaRPr sz="1300">
              <a:solidFill>
                <a:srgbClr val="333333"/>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333333"/>
              </a:solidFill>
              <a:highlight>
                <a:srgbClr val="FFFFFF"/>
              </a:highlight>
              <a:latin typeface="Lato"/>
              <a:ea typeface="Lato"/>
              <a:cs typeface="Lato"/>
              <a:sym typeface="Lato"/>
            </a:endParaRPr>
          </a:p>
          <a:p>
            <a:pPr indent="0" lvl="0" marL="0" rtl="0" algn="l">
              <a:lnSpc>
                <a:spcPct val="115000"/>
              </a:lnSpc>
              <a:spcBef>
                <a:spcPts val="800"/>
              </a:spcBef>
              <a:spcAft>
                <a:spcPts val="0"/>
              </a:spcAft>
              <a:buNone/>
            </a:pPr>
            <a:r>
              <a:rPr lang="en-GB" sz="1300">
                <a:solidFill>
                  <a:srgbClr val="333333"/>
                </a:solidFill>
                <a:highlight>
                  <a:srgbClr val="FFFFFF"/>
                </a:highlight>
                <a:latin typeface="Lato"/>
                <a:ea typeface="Lato"/>
                <a:cs typeface="Lato"/>
                <a:sym typeface="Lato"/>
              </a:rPr>
              <a:t>Configure the VPC details in the </a:t>
            </a:r>
            <a:r>
              <a:rPr i="1" lang="en-GB" sz="1300">
                <a:solidFill>
                  <a:srgbClr val="333333"/>
                </a:solidFill>
                <a:highlight>
                  <a:srgbClr val="FFFFFF"/>
                </a:highlight>
                <a:latin typeface="Lato"/>
                <a:ea typeface="Lato"/>
                <a:cs typeface="Lato"/>
                <a:sym typeface="Lato"/>
              </a:rPr>
              <a:t>VPC settings</a:t>
            </a:r>
            <a:r>
              <a:rPr lang="en-GB" sz="1300">
                <a:solidFill>
                  <a:srgbClr val="333333"/>
                </a:solidFill>
                <a:highlight>
                  <a:srgbClr val="FFFFFF"/>
                </a:highlight>
                <a:latin typeface="Lato"/>
                <a:ea typeface="Lato"/>
                <a:cs typeface="Lato"/>
                <a:sym typeface="Lato"/>
              </a:rPr>
              <a:t> panel on the left:</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80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Choose VPC and more.</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Under Name tag auto-generation, keep </a:t>
            </a:r>
            <a:r>
              <a:rPr i="1" lang="en-GB" sz="1300">
                <a:solidFill>
                  <a:srgbClr val="333333"/>
                </a:solidFill>
                <a:highlight>
                  <a:srgbClr val="FFFFFF"/>
                </a:highlight>
                <a:latin typeface="Lato"/>
                <a:ea typeface="Lato"/>
                <a:cs typeface="Lato"/>
                <a:sym typeface="Lato"/>
              </a:rPr>
              <a:t>Auto-generate</a:t>
            </a:r>
            <a:r>
              <a:rPr lang="en-GB" sz="1300">
                <a:solidFill>
                  <a:srgbClr val="333333"/>
                </a:solidFill>
                <a:highlight>
                  <a:srgbClr val="FFFFFF"/>
                </a:highlight>
                <a:latin typeface="Lato"/>
                <a:ea typeface="Lato"/>
                <a:cs typeface="Lato"/>
                <a:sym typeface="Lato"/>
              </a:rPr>
              <a:t> selected, however change the value from project to </a:t>
            </a:r>
            <a:r>
              <a:rPr lang="en-GB" sz="1300">
                <a:solidFill>
                  <a:srgbClr val="188038"/>
                </a:solidFill>
                <a:highlight>
                  <a:srgbClr val="F3F4F4"/>
                </a:highlight>
                <a:latin typeface="Lato"/>
                <a:ea typeface="Lato"/>
                <a:cs typeface="Lato"/>
                <a:sym typeface="Lato"/>
              </a:rPr>
              <a:t>lab</a:t>
            </a:r>
            <a:r>
              <a:rPr lang="en-GB" sz="1300">
                <a:solidFill>
                  <a:srgbClr val="333333"/>
                </a:solidFill>
                <a:highlight>
                  <a:srgbClr val="FFFFFF"/>
                </a:highlight>
                <a:latin typeface="Lato"/>
                <a:ea typeface="Lato"/>
                <a:cs typeface="Lato"/>
                <a:sym typeface="Lato"/>
              </a:rPr>
              <a:t>.</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Keep the IPv4 CIDR block set to 10.0.0.0/16</a:t>
            </a:r>
            <a:endParaRPr sz="1300">
              <a:solidFill>
                <a:srgbClr val="333333"/>
              </a:solidFill>
              <a:highlight>
                <a:srgbClr val="FFFFFF"/>
              </a:highlight>
              <a:latin typeface="Lato"/>
              <a:ea typeface="Lato"/>
              <a:cs typeface="Lato"/>
              <a:sym typeface="Lato"/>
            </a:endParaRPr>
          </a:p>
          <a:p>
            <a:pPr indent="-311150" lvl="0" marL="457200" rtl="0" algn="l">
              <a:lnSpc>
                <a:spcPct val="115000"/>
              </a:lnSpc>
              <a:spcBef>
                <a:spcPts val="0"/>
              </a:spcBef>
              <a:spcAft>
                <a:spcPts val="0"/>
              </a:spcAft>
              <a:buClr>
                <a:srgbClr val="333333"/>
              </a:buClr>
              <a:buSzPts val="1300"/>
              <a:buFont typeface="Lato"/>
              <a:buChar char="●"/>
            </a:pPr>
            <a:r>
              <a:rPr lang="en-GB" sz="1300">
                <a:solidFill>
                  <a:srgbClr val="333333"/>
                </a:solidFill>
                <a:highlight>
                  <a:srgbClr val="FFFFFF"/>
                </a:highlight>
                <a:latin typeface="Lato"/>
                <a:ea typeface="Lato"/>
                <a:cs typeface="Lato"/>
                <a:sym typeface="Lato"/>
              </a:rPr>
              <a:t>For Number of Availability Zones, choose 1.</a:t>
            </a:r>
            <a:endParaRPr sz="13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184" name="Google Shape;184;p32"/>
          <p:cNvPicPr preferRelativeResize="0"/>
          <p:nvPr/>
        </p:nvPicPr>
        <p:blipFill rotWithShape="1">
          <a:blip r:embed="rId3">
            <a:alphaModFix/>
          </a:blip>
          <a:srcRect b="7175" l="0" r="8062" t="0"/>
          <a:stretch/>
        </p:blipFill>
        <p:spPr>
          <a:xfrm>
            <a:off x="4773075" y="104700"/>
            <a:ext cx="4147024" cy="1848025"/>
          </a:xfrm>
          <a:prstGeom prst="rect">
            <a:avLst/>
          </a:prstGeom>
          <a:noFill/>
          <a:ln>
            <a:noFill/>
          </a:ln>
        </p:spPr>
      </p:pic>
      <p:pic>
        <p:nvPicPr>
          <p:cNvPr id="185" name="Google Shape;185;p32"/>
          <p:cNvPicPr preferRelativeResize="0"/>
          <p:nvPr/>
        </p:nvPicPr>
        <p:blipFill>
          <a:blip r:embed="rId4">
            <a:alphaModFix/>
          </a:blip>
          <a:stretch>
            <a:fillRect/>
          </a:stretch>
        </p:blipFill>
        <p:spPr>
          <a:xfrm>
            <a:off x="4677700" y="2133900"/>
            <a:ext cx="4337775" cy="293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subTitle"/>
          </p:nvPr>
        </p:nvSpPr>
        <p:spPr>
          <a:xfrm>
            <a:off x="42275" y="44300"/>
            <a:ext cx="4338300" cy="5037300"/>
          </a:xfrm>
          <a:prstGeom prst="rect">
            <a:avLst/>
          </a:prstGeom>
        </p:spPr>
        <p:txBody>
          <a:bodyPr anchorCtr="0" anchor="t" bIns="91425" lIns="91425" spcFirstLastPara="1" rIns="91425" wrap="square" tIns="91425">
            <a:noAutofit/>
          </a:bodyPr>
          <a:lstStyle/>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For Number of </a:t>
            </a:r>
            <a:r>
              <a:rPr i="1" lang="en-GB" sz="1300">
                <a:solidFill>
                  <a:srgbClr val="333333"/>
                </a:solidFill>
                <a:highlight>
                  <a:srgbClr val="FFFFFF"/>
                </a:highlight>
                <a:latin typeface="Lato"/>
                <a:ea typeface="Lato"/>
                <a:cs typeface="Lato"/>
                <a:sym typeface="Lato"/>
              </a:rPr>
              <a:t>public</a:t>
            </a:r>
            <a:r>
              <a:rPr lang="en-GB" sz="1300">
                <a:solidFill>
                  <a:srgbClr val="333333"/>
                </a:solidFill>
                <a:highlight>
                  <a:srgbClr val="FFFFFF"/>
                </a:highlight>
                <a:latin typeface="Lato"/>
                <a:ea typeface="Lato"/>
                <a:cs typeface="Lato"/>
                <a:sym typeface="Lato"/>
              </a:rPr>
              <a:t> subnets, keep the 1 setting.</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For Number of </a:t>
            </a:r>
            <a:r>
              <a:rPr i="1" lang="en-GB" sz="1300">
                <a:solidFill>
                  <a:srgbClr val="333333"/>
                </a:solidFill>
                <a:highlight>
                  <a:srgbClr val="FFFFFF"/>
                </a:highlight>
                <a:latin typeface="Lato"/>
                <a:ea typeface="Lato"/>
                <a:cs typeface="Lato"/>
                <a:sym typeface="Lato"/>
              </a:rPr>
              <a:t>private</a:t>
            </a:r>
            <a:r>
              <a:rPr lang="en-GB" sz="1300">
                <a:solidFill>
                  <a:srgbClr val="333333"/>
                </a:solidFill>
                <a:highlight>
                  <a:srgbClr val="FFFFFF"/>
                </a:highlight>
                <a:latin typeface="Lato"/>
                <a:ea typeface="Lato"/>
                <a:cs typeface="Lato"/>
                <a:sym typeface="Lato"/>
              </a:rPr>
              <a:t> subnets, keep the 1 setting.</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Expand the Customize subnets CIDR blocks section</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Change Public subnet CIDR block in us-east-1a to </a:t>
            </a:r>
            <a:r>
              <a:rPr lang="en-GB" sz="1300">
                <a:solidFill>
                  <a:srgbClr val="188038"/>
                </a:solidFill>
                <a:highlight>
                  <a:srgbClr val="F3F4F4"/>
                </a:highlight>
                <a:latin typeface="Lato"/>
                <a:ea typeface="Lato"/>
                <a:cs typeface="Lato"/>
                <a:sym typeface="Lato"/>
              </a:rPr>
              <a:t>10.0.0.0/24</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Change Private subnet CIDR block in us-east-1a to </a:t>
            </a:r>
            <a:r>
              <a:rPr lang="en-GB" sz="1300">
                <a:solidFill>
                  <a:srgbClr val="188038"/>
                </a:solidFill>
                <a:highlight>
                  <a:srgbClr val="F3F4F4"/>
                </a:highlight>
                <a:latin typeface="Lato"/>
                <a:ea typeface="Lato"/>
                <a:cs typeface="Lato"/>
                <a:sym typeface="Lato"/>
              </a:rPr>
              <a:t>10.0.1.0/24</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Set NAT gateways to In 1 AZ.Set VPC endpoints to None.</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Keep both DNS hostnames and DNS resolution </a:t>
            </a:r>
            <a:r>
              <a:rPr i="1" lang="en-GB" sz="1300">
                <a:solidFill>
                  <a:srgbClr val="333333"/>
                </a:solidFill>
                <a:highlight>
                  <a:srgbClr val="FFFFFF"/>
                </a:highlight>
                <a:latin typeface="Lato"/>
                <a:ea typeface="Lato"/>
                <a:cs typeface="Lato"/>
                <a:sym typeface="Lato"/>
              </a:rPr>
              <a:t>enabled</a:t>
            </a:r>
            <a:r>
              <a:rPr lang="en-GB" sz="1300">
                <a:solidFill>
                  <a:srgbClr val="333333"/>
                </a:solidFill>
                <a:highlight>
                  <a:srgbClr val="FFFFFF"/>
                </a:highlight>
                <a:latin typeface="Lato"/>
                <a:ea typeface="Lato"/>
                <a:cs typeface="Lato"/>
                <a:sym typeface="Lato"/>
              </a:rPr>
              <a:t>.</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In the </a:t>
            </a:r>
            <a:r>
              <a:rPr i="1" lang="en-GB" sz="1300">
                <a:solidFill>
                  <a:srgbClr val="333333"/>
                </a:solidFill>
                <a:highlight>
                  <a:srgbClr val="FFFFFF"/>
                </a:highlight>
                <a:latin typeface="Lato"/>
                <a:ea typeface="Lato"/>
                <a:cs typeface="Lato"/>
                <a:sym typeface="Lato"/>
              </a:rPr>
              <a:t>Preview</a:t>
            </a:r>
            <a:r>
              <a:rPr lang="en-GB" sz="1300">
                <a:solidFill>
                  <a:srgbClr val="333333"/>
                </a:solidFill>
                <a:highlight>
                  <a:srgbClr val="FFFFFF"/>
                </a:highlight>
                <a:latin typeface="Lato"/>
                <a:ea typeface="Lato"/>
                <a:cs typeface="Lato"/>
                <a:sym typeface="Lato"/>
              </a:rPr>
              <a:t> panel on the right, confirm the settings you have configured.</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VPC: </a:t>
            </a:r>
            <a:r>
              <a:rPr lang="en-GB" sz="1300">
                <a:solidFill>
                  <a:srgbClr val="188038"/>
                </a:solidFill>
                <a:highlight>
                  <a:srgbClr val="F3F4F4"/>
                </a:highlight>
                <a:latin typeface="Lato"/>
                <a:ea typeface="Lato"/>
                <a:cs typeface="Lato"/>
                <a:sym typeface="Lato"/>
              </a:rPr>
              <a:t>lab-vpc</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Subnets:</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SzPts val="440"/>
              <a:buNone/>
            </a:pPr>
            <a:r>
              <a:rPr lang="en-GB" sz="1300">
                <a:solidFill>
                  <a:srgbClr val="333333"/>
                </a:solidFill>
                <a:highlight>
                  <a:srgbClr val="FFFFFF"/>
                </a:highlight>
                <a:latin typeface="Lato"/>
                <a:ea typeface="Lato"/>
                <a:cs typeface="Lato"/>
                <a:sym typeface="Lato"/>
              </a:rPr>
              <a:t>us-east-1a</a:t>
            </a:r>
            <a:endParaRPr sz="1300">
              <a:solidFill>
                <a:srgbClr val="333333"/>
              </a:solidFill>
              <a:highlight>
                <a:srgbClr val="FFFFFF"/>
              </a:highlight>
              <a:latin typeface="Lato"/>
              <a:ea typeface="Lato"/>
              <a:cs typeface="Lato"/>
              <a:sym typeface="Lato"/>
            </a:endParaRPr>
          </a:p>
          <a:p>
            <a:pPr indent="0" lvl="0" marL="0" rtl="0" algn="l">
              <a:lnSpc>
                <a:spcPct val="80000"/>
              </a:lnSpc>
              <a:spcBef>
                <a:spcPts val="1000"/>
              </a:spcBef>
              <a:spcAft>
                <a:spcPts val="0"/>
              </a:spcAft>
              <a:buNone/>
            </a:pPr>
            <a:r>
              <a:rPr i="1" lang="en-GB" sz="1300">
                <a:solidFill>
                  <a:srgbClr val="333333"/>
                </a:solidFill>
                <a:highlight>
                  <a:srgbClr val="FFFFFF"/>
                </a:highlight>
                <a:latin typeface="Lato"/>
                <a:ea typeface="Lato"/>
                <a:cs typeface="Lato"/>
                <a:sym typeface="Lato"/>
              </a:rPr>
              <a:t>Public</a:t>
            </a:r>
            <a:r>
              <a:rPr lang="en-GB" sz="1300">
                <a:solidFill>
                  <a:srgbClr val="333333"/>
                </a:solidFill>
                <a:highlight>
                  <a:srgbClr val="FFFFFF"/>
                </a:highlight>
                <a:latin typeface="Lato"/>
                <a:ea typeface="Lato"/>
                <a:cs typeface="Lato"/>
                <a:sym typeface="Lato"/>
              </a:rPr>
              <a:t> subnet name: </a:t>
            </a:r>
            <a:r>
              <a:rPr lang="en-GB" sz="1300">
                <a:solidFill>
                  <a:srgbClr val="188038"/>
                </a:solidFill>
                <a:highlight>
                  <a:srgbClr val="F3F4F4"/>
                </a:highlight>
                <a:latin typeface="Lato"/>
                <a:ea typeface="Lato"/>
                <a:cs typeface="Lato"/>
                <a:sym typeface="Lato"/>
              </a:rPr>
              <a:t>lab-subnet-public1-us-east-1a</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None/>
            </a:pPr>
            <a:r>
              <a:rPr i="1" lang="en-GB" sz="1300">
                <a:solidFill>
                  <a:srgbClr val="333333"/>
                </a:solidFill>
                <a:highlight>
                  <a:srgbClr val="FFFFFF"/>
                </a:highlight>
                <a:latin typeface="Lato"/>
                <a:ea typeface="Lato"/>
                <a:cs typeface="Lato"/>
                <a:sym typeface="Lato"/>
              </a:rPr>
              <a:t>Private</a:t>
            </a:r>
            <a:r>
              <a:rPr lang="en-GB" sz="1300">
                <a:solidFill>
                  <a:srgbClr val="333333"/>
                </a:solidFill>
                <a:highlight>
                  <a:srgbClr val="FFFFFF"/>
                </a:highlight>
                <a:latin typeface="Lato"/>
                <a:ea typeface="Lato"/>
                <a:cs typeface="Lato"/>
                <a:sym typeface="Lato"/>
              </a:rPr>
              <a:t> subnet name: </a:t>
            </a:r>
            <a:r>
              <a:rPr lang="en-GB" sz="1300">
                <a:solidFill>
                  <a:srgbClr val="188038"/>
                </a:solidFill>
                <a:highlight>
                  <a:srgbClr val="F3F4F4"/>
                </a:highlight>
                <a:latin typeface="Lato"/>
                <a:ea typeface="Lato"/>
                <a:cs typeface="Lato"/>
                <a:sym typeface="Lato"/>
              </a:rPr>
              <a:t>lab-subnet-private1-us-east-1a</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None/>
            </a:pPr>
            <a:r>
              <a:rPr lang="en-GB" sz="1300">
                <a:solidFill>
                  <a:srgbClr val="333333"/>
                </a:solidFill>
                <a:highlight>
                  <a:srgbClr val="FFFFFF"/>
                </a:highlight>
                <a:latin typeface="Lato"/>
                <a:ea typeface="Lato"/>
                <a:cs typeface="Lato"/>
                <a:sym typeface="Lato"/>
              </a:rPr>
              <a:t>Route tables</a:t>
            </a:r>
            <a:r>
              <a:rPr lang="en-GB" sz="1300">
                <a:solidFill>
                  <a:srgbClr val="188038"/>
                </a:solidFill>
                <a:highlight>
                  <a:srgbClr val="F3F4F4"/>
                </a:highlight>
                <a:latin typeface="Lato"/>
                <a:ea typeface="Lato"/>
                <a:cs typeface="Lato"/>
                <a:sym typeface="Lato"/>
              </a:rPr>
              <a:t>lab-rtb-public lab-rtb-private1-us-east-1a</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None/>
            </a:pPr>
            <a:r>
              <a:rPr lang="en-GB" sz="1300">
                <a:solidFill>
                  <a:srgbClr val="333333"/>
                </a:solidFill>
                <a:highlight>
                  <a:srgbClr val="FFFFFF"/>
                </a:highlight>
                <a:latin typeface="Lato"/>
                <a:ea typeface="Lato"/>
                <a:cs typeface="Lato"/>
                <a:sym typeface="Lato"/>
              </a:rPr>
              <a:t>Network connections </a:t>
            </a:r>
            <a:r>
              <a:rPr lang="en-GB" sz="1300">
                <a:solidFill>
                  <a:srgbClr val="188038"/>
                </a:solidFill>
                <a:highlight>
                  <a:srgbClr val="F3F4F4"/>
                </a:highlight>
                <a:latin typeface="Lato"/>
                <a:ea typeface="Lato"/>
                <a:cs typeface="Lato"/>
                <a:sym typeface="Lato"/>
              </a:rPr>
              <a:t>lab-igw   lab-nat-public1-us-east-1a</a:t>
            </a:r>
            <a:endParaRPr sz="1300">
              <a:solidFill>
                <a:srgbClr val="188038"/>
              </a:solidFill>
              <a:highlight>
                <a:srgbClr val="F3F4F4"/>
              </a:highlight>
              <a:latin typeface="Lato"/>
              <a:ea typeface="Lato"/>
              <a:cs typeface="Lato"/>
              <a:sym typeface="Lato"/>
            </a:endParaRPr>
          </a:p>
          <a:p>
            <a:pPr indent="0" lvl="0" marL="0" rtl="0" algn="l">
              <a:lnSpc>
                <a:spcPct val="80000"/>
              </a:lnSpc>
              <a:spcBef>
                <a:spcPts val="1000"/>
              </a:spcBef>
              <a:spcAft>
                <a:spcPts val="0"/>
              </a:spcAft>
              <a:buNone/>
            </a:pPr>
            <a:r>
              <a:rPr lang="en-GB" sz="1300">
                <a:solidFill>
                  <a:srgbClr val="333333"/>
                </a:solidFill>
                <a:highlight>
                  <a:srgbClr val="FFFFFF"/>
                </a:highlight>
                <a:latin typeface="Lato"/>
                <a:ea typeface="Lato"/>
                <a:cs typeface="Lato"/>
                <a:sym typeface="Lato"/>
              </a:rPr>
              <a:t>At the bottom of the screen, choose </a:t>
            </a:r>
            <a:r>
              <a:rPr lang="en-GB" sz="1300">
                <a:solidFill>
                  <a:srgbClr val="FFFFFF"/>
                </a:solidFill>
                <a:highlight>
                  <a:srgbClr val="EC7211"/>
                </a:highlight>
                <a:latin typeface="Lato"/>
                <a:ea typeface="Lato"/>
                <a:cs typeface="Lato"/>
                <a:sym typeface="Lato"/>
              </a:rPr>
              <a:t>Create VPC</a:t>
            </a:r>
            <a:br>
              <a:rPr lang="en-GB" sz="1300">
                <a:solidFill>
                  <a:srgbClr val="FFFFFF"/>
                </a:solidFill>
                <a:highlight>
                  <a:srgbClr val="EC7211"/>
                </a:highlight>
                <a:latin typeface="Lato"/>
                <a:ea typeface="Lato"/>
                <a:cs typeface="Lato"/>
                <a:sym typeface="Lato"/>
              </a:rPr>
            </a:b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View VPC</a:t>
            </a:r>
            <a:endParaRPr sz="1300">
              <a:solidFill>
                <a:srgbClr val="FFFFFF"/>
              </a:solidFill>
              <a:highlight>
                <a:srgbClr val="EC7211"/>
              </a:highlight>
              <a:latin typeface="Lato"/>
              <a:ea typeface="Lato"/>
              <a:cs typeface="Lato"/>
              <a:sym typeface="Lato"/>
            </a:endParaRPr>
          </a:p>
          <a:p>
            <a:pPr indent="0" lvl="0" marL="0" rtl="0" algn="ctr">
              <a:lnSpc>
                <a:spcPct val="80000"/>
              </a:lnSpc>
              <a:spcBef>
                <a:spcPts val="1000"/>
              </a:spcBef>
              <a:spcAft>
                <a:spcPts val="1000"/>
              </a:spcAft>
              <a:buSzPts val="440"/>
              <a:buNone/>
            </a:pPr>
            <a:r>
              <a:t/>
            </a:r>
            <a:endParaRPr sz="1300">
              <a:latin typeface="Lato"/>
              <a:ea typeface="Lato"/>
              <a:cs typeface="Lato"/>
              <a:sym typeface="Lato"/>
            </a:endParaRPr>
          </a:p>
        </p:txBody>
      </p:sp>
      <p:pic>
        <p:nvPicPr>
          <p:cNvPr id="191" name="Google Shape;191;p33"/>
          <p:cNvPicPr preferRelativeResize="0"/>
          <p:nvPr/>
        </p:nvPicPr>
        <p:blipFill>
          <a:blip r:embed="rId3">
            <a:alphaModFix/>
          </a:blip>
          <a:stretch>
            <a:fillRect/>
          </a:stretch>
        </p:blipFill>
        <p:spPr>
          <a:xfrm>
            <a:off x="5014650" y="44300"/>
            <a:ext cx="3382049" cy="503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2500"/>
              </a:lnSpc>
              <a:spcBef>
                <a:spcPts val="1800"/>
              </a:spcBef>
              <a:spcAft>
                <a:spcPts val="0"/>
              </a:spcAft>
              <a:buClr>
                <a:schemeClr val="dk1"/>
              </a:buClr>
              <a:buSzPts val="1100"/>
              <a:buFont typeface="Arial"/>
              <a:buNone/>
            </a:pPr>
            <a:r>
              <a:rPr b="1" lang="en-GB" sz="2000">
                <a:solidFill>
                  <a:srgbClr val="333333"/>
                </a:solidFill>
                <a:highlight>
                  <a:srgbClr val="FFFFFF"/>
                </a:highlight>
                <a:latin typeface="Lato"/>
                <a:ea typeface="Lato"/>
                <a:cs typeface="Lato"/>
                <a:sym typeface="Lato"/>
              </a:rPr>
              <a:t>Task 2: Create Additional Subnets</a:t>
            </a:r>
            <a:endParaRPr b="1" sz="2000">
              <a:solidFill>
                <a:srgbClr val="333333"/>
              </a:solidFill>
              <a:highlight>
                <a:srgbClr val="FFFFFF"/>
              </a:highlight>
              <a:latin typeface="Lato"/>
              <a:ea typeface="Lato"/>
              <a:cs typeface="Lato"/>
              <a:sym typeface="Lato"/>
            </a:endParaRPr>
          </a:p>
          <a:p>
            <a:pPr indent="0" lvl="0" marL="0" rtl="0" algn="l">
              <a:spcBef>
                <a:spcPts val="400"/>
              </a:spcBef>
              <a:spcAft>
                <a:spcPts val="0"/>
              </a:spcAft>
              <a:buNone/>
            </a:pPr>
            <a:r>
              <a:t/>
            </a:r>
            <a:endParaRPr b="1" sz="2000">
              <a:latin typeface="Lato"/>
              <a:ea typeface="Lato"/>
              <a:cs typeface="Lato"/>
              <a:sym typeface="Lato"/>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In the left navigation pane, choose Subnets.</a:t>
            </a:r>
            <a:endParaRPr sz="1300">
              <a:solidFill>
                <a:srgbClr val="333333"/>
              </a:solidFill>
              <a:highlight>
                <a:srgbClr val="FFFFFF"/>
              </a:highlight>
              <a:latin typeface="Lato"/>
              <a:ea typeface="Lato"/>
              <a:cs typeface="Lato"/>
              <a:sym typeface="Lato"/>
            </a:endParaRPr>
          </a:p>
          <a:p>
            <a:pPr indent="0" lvl="0" marL="0" rtl="0" algn="l">
              <a:spcBef>
                <a:spcPts val="80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First, you will create a second </a:t>
            </a:r>
            <a:r>
              <a:rPr i="1" lang="en-GB" sz="1300">
                <a:solidFill>
                  <a:srgbClr val="333333"/>
                </a:solidFill>
                <a:highlight>
                  <a:srgbClr val="FFFFFF"/>
                </a:highlight>
                <a:latin typeface="Lato"/>
                <a:ea typeface="Lato"/>
                <a:cs typeface="Lato"/>
                <a:sym typeface="Lato"/>
              </a:rPr>
              <a:t>public</a:t>
            </a:r>
            <a:r>
              <a:rPr lang="en-GB" sz="1300">
                <a:solidFill>
                  <a:srgbClr val="333333"/>
                </a:solidFill>
                <a:highlight>
                  <a:srgbClr val="FFFFFF"/>
                </a:highlight>
                <a:latin typeface="Lato"/>
                <a:ea typeface="Lato"/>
                <a:cs typeface="Lato"/>
                <a:sym typeface="Lato"/>
              </a:rPr>
              <a:t> subnet.</a:t>
            </a:r>
            <a:endParaRPr sz="1300">
              <a:solidFill>
                <a:srgbClr val="333333"/>
              </a:solidFill>
              <a:highlight>
                <a:srgbClr val="FFFFFF"/>
              </a:highlight>
              <a:latin typeface="Lato"/>
              <a:ea typeface="Lato"/>
              <a:cs typeface="Lato"/>
              <a:sym typeface="Lato"/>
            </a:endParaRPr>
          </a:p>
          <a:p>
            <a:pPr indent="0" lvl="0" marL="0" rtl="0" algn="l">
              <a:spcBef>
                <a:spcPts val="80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Create subnet</a:t>
            </a:r>
            <a:r>
              <a:rPr lang="en-GB" sz="1300">
                <a:solidFill>
                  <a:srgbClr val="333333"/>
                </a:solidFill>
                <a:highlight>
                  <a:srgbClr val="FFFFFF"/>
                </a:highlight>
                <a:latin typeface="Lato"/>
                <a:ea typeface="Lato"/>
                <a:cs typeface="Lato"/>
                <a:sym typeface="Lato"/>
              </a:rPr>
              <a:t> then configure:</a:t>
            </a:r>
            <a:endParaRPr sz="1300">
              <a:solidFill>
                <a:srgbClr val="333333"/>
              </a:solidFill>
              <a:highlight>
                <a:srgbClr val="FFFFFF"/>
              </a:highlight>
              <a:latin typeface="Lato"/>
              <a:ea typeface="Lato"/>
              <a:cs typeface="Lato"/>
              <a:sym typeface="Lato"/>
            </a:endParaRPr>
          </a:p>
          <a:p>
            <a:pPr indent="-311150" lvl="0" marL="457200" rtl="0" algn="l">
              <a:spcBef>
                <a:spcPts val="80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VPC ID:  lab-vpc (select from the menu).</a:t>
            </a:r>
            <a:endParaRPr sz="1300">
              <a:solidFill>
                <a:srgbClr val="333333"/>
              </a:solidFill>
              <a:highlight>
                <a:srgbClr val="FFFFFF"/>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Subnet name: </a:t>
            </a:r>
            <a:r>
              <a:rPr lang="en-GB" sz="1300">
                <a:solidFill>
                  <a:srgbClr val="188038"/>
                </a:solidFill>
                <a:highlight>
                  <a:srgbClr val="F3F4F4"/>
                </a:highlight>
                <a:latin typeface="Lato"/>
                <a:ea typeface="Lato"/>
                <a:cs typeface="Lato"/>
                <a:sym typeface="Lato"/>
              </a:rPr>
              <a:t>lab-subnet-public2</a:t>
            </a:r>
            <a:endParaRPr sz="1300">
              <a:solidFill>
                <a:srgbClr val="188038"/>
              </a:solidFill>
              <a:highlight>
                <a:srgbClr val="F3F4F4"/>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Availability Zone: Select the </a:t>
            </a:r>
            <a:r>
              <a:rPr i="1" lang="en-GB" sz="1300">
                <a:solidFill>
                  <a:srgbClr val="333333"/>
                </a:solidFill>
                <a:highlight>
                  <a:srgbClr val="FFFFFF"/>
                </a:highlight>
                <a:latin typeface="Lato"/>
                <a:ea typeface="Lato"/>
                <a:cs typeface="Lato"/>
                <a:sym typeface="Lato"/>
              </a:rPr>
              <a:t>second</a:t>
            </a:r>
            <a:r>
              <a:rPr lang="en-GB" sz="1300">
                <a:solidFill>
                  <a:srgbClr val="333333"/>
                </a:solidFill>
                <a:highlight>
                  <a:srgbClr val="FFFFFF"/>
                </a:highlight>
                <a:latin typeface="Lato"/>
                <a:ea typeface="Lato"/>
                <a:cs typeface="Lato"/>
                <a:sym typeface="Lato"/>
              </a:rPr>
              <a:t> Availability Zone</a:t>
            </a:r>
            <a:endParaRPr sz="13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300">
                <a:solidFill>
                  <a:srgbClr val="333333"/>
                </a:solidFill>
                <a:highlight>
                  <a:srgbClr val="FFFFFF"/>
                </a:highlight>
                <a:latin typeface="Lato"/>
                <a:ea typeface="Lato"/>
                <a:cs typeface="Lato"/>
                <a:sym typeface="Lato"/>
              </a:rPr>
              <a:t> (for example, us-east-1b)</a:t>
            </a:r>
            <a:endParaRPr sz="1300">
              <a:solidFill>
                <a:srgbClr val="333333"/>
              </a:solidFill>
              <a:highlight>
                <a:srgbClr val="FFFFFF"/>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IPv4 CIDR block: </a:t>
            </a:r>
            <a:r>
              <a:rPr lang="en-GB" sz="1300">
                <a:solidFill>
                  <a:srgbClr val="188038"/>
                </a:solidFill>
                <a:highlight>
                  <a:srgbClr val="F3F4F4"/>
                </a:highlight>
                <a:latin typeface="Lato"/>
                <a:ea typeface="Lato"/>
                <a:cs typeface="Lato"/>
                <a:sym typeface="Lato"/>
              </a:rPr>
              <a:t>10.0.2.0/24</a:t>
            </a:r>
            <a:endParaRPr sz="1300">
              <a:solidFill>
                <a:srgbClr val="188038"/>
              </a:solidFill>
              <a:highlight>
                <a:srgbClr val="F3F4F4"/>
              </a:highlight>
              <a:latin typeface="Lato"/>
              <a:ea typeface="Lato"/>
              <a:cs typeface="Lato"/>
              <a:sym typeface="Lato"/>
            </a:endParaRPr>
          </a:p>
          <a:p>
            <a:pPr indent="0" lvl="0" marL="0" rtl="0" algn="l">
              <a:spcBef>
                <a:spcPts val="800"/>
              </a:spcBef>
              <a:spcAft>
                <a:spcPts val="0"/>
              </a:spcAft>
              <a:buNone/>
            </a:pPr>
            <a:r>
              <a:rPr lang="en-GB" sz="1300">
                <a:solidFill>
                  <a:srgbClr val="333333"/>
                </a:solidFill>
                <a:highlight>
                  <a:srgbClr val="FFFFFF"/>
                </a:highlight>
                <a:latin typeface="Lato"/>
                <a:ea typeface="Lato"/>
                <a:cs typeface="Lato"/>
                <a:sym typeface="Lato"/>
              </a:rPr>
              <a:t>The subnet will have all IP addresses starting with </a:t>
            </a:r>
            <a:endParaRPr sz="1300">
              <a:solidFill>
                <a:srgbClr val="333333"/>
              </a:solidFill>
              <a:highlight>
                <a:srgbClr val="FFFFFF"/>
              </a:highlight>
              <a:latin typeface="Lato"/>
              <a:ea typeface="Lato"/>
              <a:cs typeface="Lato"/>
              <a:sym typeface="Lato"/>
            </a:endParaRPr>
          </a:p>
          <a:p>
            <a:pPr indent="0" lvl="0" marL="0" rtl="0" algn="l">
              <a:spcBef>
                <a:spcPts val="80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10.0.2.x.</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Create subnet</a:t>
            </a:r>
            <a:br>
              <a:rPr lang="en-GB" sz="1300">
                <a:solidFill>
                  <a:srgbClr val="FFFFFF"/>
                </a:solidFill>
                <a:highlight>
                  <a:srgbClr val="EC7211"/>
                </a:highlight>
                <a:latin typeface="Lato"/>
                <a:ea typeface="Lato"/>
                <a:cs typeface="Lato"/>
                <a:sym typeface="Lato"/>
              </a:rPr>
            </a:b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1200"/>
              </a:spcAft>
              <a:buNone/>
            </a:pPr>
            <a:r>
              <a:t/>
            </a:r>
            <a:endParaRPr sz="1300">
              <a:latin typeface="Lato"/>
              <a:ea typeface="Lato"/>
              <a:cs typeface="Lato"/>
              <a:sym typeface="Lato"/>
            </a:endParaRPr>
          </a:p>
        </p:txBody>
      </p:sp>
      <p:pic>
        <p:nvPicPr>
          <p:cNvPr id="198" name="Google Shape;198;p34"/>
          <p:cNvPicPr preferRelativeResize="0"/>
          <p:nvPr/>
        </p:nvPicPr>
        <p:blipFill>
          <a:blip r:embed="rId3">
            <a:alphaModFix/>
          </a:blip>
          <a:stretch>
            <a:fillRect/>
          </a:stretch>
        </p:blipFill>
        <p:spPr>
          <a:xfrm>
            <a:off x="4652300" y="155025"/>
            <a:ext cx="4066475" cy="4815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idx="1" type="body"/>
          </p:nvPr>
        </p:nvSpPr>
        <p:spPr>
          <a:xfrm>
            <a:off x="311700" y="185200"/>
            <a:ext cx="8520600" cy="438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Create subnet</a:t>
            </a:r>
            <a:r>
              <a:rPr lang="en-GB" sz="1300">
                <a:solidFill>
                  <a:srgbClr val="333333"/>
                </a:solidFill>
                <a:highlight>
                  <a:srgbClr val="FFFFFF"/>
                </a:highlight>
                <a:latin typeface="Lato"/>
                <a:ea typeface="Lato"/>
                <a:cs typeface="Lato"/>
                <a:sym typeface="Lato"/>
              </a:rPr>
              <a:t> then configure:</a:t>
            </a:r>
            <a:endParaRPr sz="1300">
              <a:solidFill>
                <a:srgbClr val="333333"/>
              </a:solidFill>
              <a:highlight>
                <a:srgbClr val="FFFFFF"/>
              </a:highlight>
              <a:latin typeface="Lato"/>
              <a:ea typeface="Lato"/>
              <a:cs typeface="Lato"/>
              <a:sym typeface="Lato"/>
            </a:endParaRPr>
          </a:p>
          <a:p>
            <a:pPr indent="-311150" lvl="0" marL="457200" rtl="0" algn="l">
              <a:spcBef>
                <a:spcPts val="80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VPC ID: </a:t>
            </a:r>
            <a:r>
              <a:rPr lang="en-GB" sz="1300">
                <a:solidFill>
                  <a:srgbClr val="188038"/>
                </a:solidFill>
                <a:highlight>
                  <a:srgbClr val="F3F4F4"/>
                </a:highlight>
                <a:latin typeface="Lato"/>
                <a:ea typeface="Lato"/>
                <a:cs typeface="Lato"/>
                <a:sym typeface="Lato"/>
              </a:rPr>
              <a:t>lab-vpc</a:t>
            </a:r>
            <a:endParaRPr sz="1300">
              <a:solidFill>
                <a:srgbClr val="188038"/>
              </a:solidFill>
              <a:highlight>
                <a:srgbClr val="F3F4F4"/>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Subnet name: </a:t>
            </a:r>
            <a:r>
              <a:rPr lang="en-GB" sz="1300">
                <a:solidFill>
                  <a:srgbClr val="188038"/>
                </a:solidFill>
                <a:highlight>
                  <a:srgbClr val="F3F4F4"/>
                </a:highlight>
                <a:latin typeface="Lato"/>
                <a:ea typeface="Lato"/>
                <a:cs typeface="Lato"/>
                <a:sym typeface="Lato"/>
              </a:rPr>
              <a:t>lab-subnet-private2</a:t>
            </a:r>
            <a:endParaRPr sz="1300">
              <a:solidFill>
                <a:srgbClr val="188038"/>
              </a:solidFill>
              <a:highlight>
                <a:srgbClr val="F3F4F4"/>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Availability Zone: Select the </a:t>
            </a:r>
            <a:r>
              <a:rPr i="1" lang="en-GB" sz="1300">
                <a:solidFill>
                  <a:srgbClr val="333333"/>
                </a:solidFill>
                <a:highlight>
                  <a:srgbClr val="FFFFFF"/>
                </a:highlight>
                <a:latin typeface="Lato"/>
                <a:ea typeface="Lato"/>
                <a:cs typeface="Lato"/>
                <a:sym typeface="Lato"/>
              </a:rPr>
              <a:t>second</a:t>
            </a:r>
            <a:r>
              <a:rPr lang="en-GB" sz="1300">
                <a:solidFill>
                  <a:srgbClr val="333333"/>
                </a:solidFill>
                <a:highlight>
                  <a:srgbClr val="FFFFFF"/>
                </a:highlight>
                <a:latin typeface="Lato"/>
                <a:ea typeface="Lato"/>
                <a:cs typeface="Lato"/>
                <a:sym typeface="Lato"/>
              </a:rPr>
              <a:t> Availability Zone</a:t>
            </a:r>
            <a:endParaRPr sz="13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300">
                <a:solidFill>
                  <a:srgbClr val="333333"/>
                </a:solidFill>
                <a:highlight>
                  <a:srgbClr val="FFFFFF"/>
                </a:highlight>
                <a:latin typeface="Lato"/>
                <a:ea typeface="Lato"/>
                <a:cs typeface="Lato"/>
                <a:sym typeface="Lato"/>
              </a:rPr>
              <a:t> (for example, us-east-1b)</a:t>
            </a:r>
            <a:endParaRPr sz="1300">
              <a:solidFill>
                <a:srgbClr val="333333"/>
              </a:solidFill>
              <a:highlight>
                <a:srgbClr val="FFFFFF"/>
              </a:highlight>
              <a:latin typeface="Lato"/>
              <a:ea typeface="Lato"/>
              <a:cs typeface="Lato"/>
              <a:sym typeface="Lato"/>
            </a:endParaRPr>
          </a:p>
          <a:p>
            <a:pPr indent="-311150" lvl="0" marL="457200" rtl="0" algn="l">
              <a:spcBef>
                <a:spcPts val="0"/>
              </a:spcBef>
              <a:spcAft>
                <a:spcPts val="0"/>
              </a:spcAft>
              <a:buClr>
                <a:srgbClr val="333333"/>
              </a:buClr>
              <a:buSzPts val="1300"/>
              <a:buChar char="●"/>
            </a:pPr>
            <a:r>
              <a:rPr lang="en-GB" sz="1300">
                <a:solidFill>
                  <a:srgbClr val="333333"/>
                </a:solidFill>
                <a:highlight>
                  <a:srgbClr val="FFFFFF"/>
                </a:highlight>
                <a:latin typeface="Lato"/>
                <a:ea typeface="Lato"/>
                <a:cs typeface="Lato"/>
                <a:sym typeface="Lato"/>
              </a:rPr>
              <a:t>IPv4 CIDR block: </a:t>
            </a:r>
            <a:r>
              <a:rPr lang="en-GB" sz="1300">
                <a:solidFill>
                  <a:srgbClr val="188038"/>
                </a:solidFill>
                <a:highlight>
                  <a:srgbClr val="F3F4F4"/>
                </a:highlight>
                <a:latin typeface="Lato"/>
                <a:ea typeface="Lato"/>
                <a:cs typeface="Lato"/>
                <a:sym typeface="Lato"/>
              </a:rPr>
              <a:t>10.0.3.0/24</a:t>
            </a:r>
            <a:endParaRPr sz="1300">
              <a:solidFill>
                <a:srgbClr val="188038"/>
              </a:solidFill>
              <a:highlight>
                <a:srgbClr val="F3F4F4"/>
              </a:highlight>
              <a:latin typeface="Lato"/>
              <a:ea typeface="Lato"/>
              <a:cs typeface="Lato"/>
              <a:sym typeface="Lato"/>
            </a:endParaRPr>
          </a:p>
          <a:p>
            <a:pPr indent="0" lvl="0" marL="0" rtl="0" algn="l">
              <a:spcBef>
                <a:spcPts val="80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The subnet will have all IP addresses starting with 10.0.3.x.</a:t>
            </a:r>
            <a:endParaRPr sz="1300">
              <a:solidFill>
                <a:srgbClr val="333333"/>
              </a:solidFill>
              <a:highlight>
                <a:srgbClr val="FFFFFF"/>
              </a:highlight>
              <a:latin typeface="Lato"/>
              <a:ea typeface="Lato"/>
              <a:cs typeface="Lato"/>
              <a:sym typeface="Lato"/>
            </a:endParaRPr>
          </a:p>
          <a:p>
            <a:pPr indent="0" lvl="0" marL="0" rtl="0" algn="l">
              <a:spcBef>
                <a:spcPts val="800"/>
              </a:spcBef>
              <a:spcAft>
                <a:spcPts val="1200"/>
              </a:spcAft>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Create subnet</a:t>
            </a:r>
            <a:endParaRPr sz="1300">
              <a:latin typeface="Lato"/>
              <a:ea typeface="Lato"/>
              <a:cs typeface="Lato"/>
              <a:sym typeface="Lato"/>
            </a:endParaRPr>
          </a:p>
        </p:txBody>
      </p:sp>
      <p:pic>
        <p:nvPicPr>
          <p:cNvPr id="204" name="Google Shape;204;p35"/>
          <p:cNvPicPr preferRelativeResize="0"/>
          <p:nvPr/>
        </p:nvPicPr>
        <p:blipFill>
          <a:blip r:embed="rId3">
            <a:alphaModFix/>
          </a:blip>
          <a:stretch>
            <a:fillRect/>
          </a:stretch>
        </p:blipFill>
        <p:spPr>
          <a:xfrm>
            <a:off x="4722750" y="185200"/>
            <a:ext cx="4109550" cy="4237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idx="1" type="body"/>
          </p:nvPr>
        </p:nvSpPr>
        <p:spPr>
          <a:xfrm>
            <a:off x="193250" y="305050"/>
            <a:ext cx="8628900" cy="45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333333"/>
                </a:solidFill>
                <a:highlight>
                  <a:srgbClr val="FFFFFF"/>
                </a:highlight>
                <a:latin typeface="Lato"/>
                <a:ea typeface="Lato"/>
                <a:cs typeface="Lato"/>
                <a:sym typeface="Lato"/>
              </a:rPr>
              <a:t>In the left navigation pane, choose Route tables.</a:t>
            </a:r>
            <a:endParaRPr sz="1300">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rPr lang="en-GB" sz="1300">
                <a:solidFill>
                  <a:srgbClr val="333333"/>
                </a:solidFill>
                <a:highlight>
                  <a:srgbClr val="FFFFFF"/>
                </a:highlight>
                <a:latin typeface="Lato"/>
                <a:ea typeface="Lato"/>
                <a:cs typeface="Lato"/>
                <a:sym typeface="Lato"/>
              </a:rPr>
              <a:t>Select the lab-rtb-private1-us-east-1a route table.</a:t>
            </a:r>
            <a:endParaRPr sz="1300">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In the Explicit subnet associations panel,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choose </a:t>
            </a:r>
            <a:r>
              <a:rPr lang="en-GB" sz="1300">
                <a:solidFill>
                  <a:srgbClr val="545B64"/>
                </a:solidFill>
                <a:highlight>
                  <a:srgbClr val="FFFFFF"/>
                </a:highlight>
                <a:latin typeface="Lato"/>
                <a:ea typeface="Lato"/>
                <a:cs typeface="Lato"/>
                <a:sym typeface="Lato"/>
              </a:rPr>
              <a:t>Edit subnet associations</a:t>
            </a:r>
            <a:endParaRPr sz="1300">
              <a:solidFill>
                <a:srgbClr val="545B64"/>
              </a:solidFill>
              <a:highlight>
                <a:srgbClr val="FFFFFF"/>
              </a:highlight>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GB" sz="1300">
                <a:solidFill>
                  <a:srgbClr val="333333"/>
                </a:solidFill>
                <a:highlight>
                  <a:srgbClr val="FFFFFF"/>
                </a:highlight>
                <a:latin typeface="Lato"/>
                <a:ea typeface="Lato"/>
                <a:cs typeface="Lato"/>
                <a:sym typeface="Lato"/>
              </a:rPr>
              <a:t>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Leave lab-subnet-private1-us-east-1a selected,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but also select lab-subnet-private2.</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Save associations</a:t>
            </a:r>
            <a:endParaRPr sz="1300">
              <a:solidFill>
                <a:srgbClr val="FFFFFF"/>
              </a:solidFill>
              <a:highlight>
                <a:srgbClr val="EC7211"/>
              </a:highlight>
              <a:latin typeface="Lato"/>
              <a:ea typeface="Lato"/>
              <a:cs typeface="Lato"/>
              <a:sym typeface="Lato"/>
            </a:endParaRPr>
          </a:p>
          <a:p>
            <a:pPr indent="0" lvl="0" marL="0" rtl="0" algn="l">
              <a:spcBef>
                <a:spcPts val="1000"/>
              </a:spcBef>
              <a:spcAft>
                <a:spcPts val="1200"/>
              </a:spcAft>
              <a:buNone/>
            </a:pPr>
            <a:r>
              <a:t/>
            </a:r>
            <a:endParaRPr sz="1200">
              <a:solidFill>
                <a:srgbClr val="333333"/>
              </a:solidFill>
              <a:highlight>
                <a:srgbClr val="FFFFFF"/>
              </a:highlight>
              <a:latin typeface="Lato"/>
              <a:ea typeface="Lato"/>
              <a:cs typeface="Lato"/>
              <a:sym typeface="Lato"/>
            </a:endParaRPr>
          </a:p>
        </p:txBody>
      </p:sp>
      <p:pic>
        <p:nvPicPr>
          <p:cNvPr id="210" name="Google Shape;210;p36"/>
          <p:cNvPicPr preferRelativeResize="0"/>
          <p:nvPr/>
        </p:nvPicPr>
        <p:blipFill>
          <a:blip r:embed="rId3">
            <a:alphaModFix/>
          </a:blip>
          <a:stretch>
            <a:fillRect/>
          </a:stretch>
        </p:blipFill>
        <p:spPr>
          <a:xfrm>
            <a:off x="4118825" y="232900"/>
            <a:ext cx="4901901" cy="2257300"/>
          </a:xfrm>
          <a:prstGeom prst="rect">
            <a:avLst/>
          </a:prstGeom>
          <a:noFill/>
          <a:ln>
            <a:noFill/>
          </a:ln>
        </p:spPr>
      </p:pic>
      <p:pic>
        <p:nvPicPr>
          <p:cNvPr id="211" name="Google Shape;211;p36"/>
          <p:cNvPicPr preferRelativeResize="0"/>
          <p:nvPr/>
        </p:nvPicPr>
        <p:blipFill>
          <a:blip r:embed="rId4">
            <a:alphaModFix/>
          </a:blip>
          <a:stretch>
            <a:fillRect/>
          </a:stretch>
        </p:blipFill>
        <p:spPr>
          <a:xfrm>
            <a:off x="4118825" y="2700400"/>
            <a:ext cx="4901901" cy="200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idx="1" type="body"/>
          </p:nvPr>
        </p:nvSpPr>
        <p:spPr>
          <a:xfrm>
            <a:off x="311700" y="195275"/>
            <a:ext cx="8520600" cy="47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solidFill>
                  <a:srgbClr val="333333"/>
                </a:solidFill>
                <a:highlight>
                  <a:srgbClr val="FFFFFF"/>
                </a:highlight>
                <a:latin typeface="Lato"/>
                <a:ea typeface="Lato"/>
                <a:cs typeface="Lato"/>
                <a:sym typeface="Lato"/>
              </a:rPr>
              <a:t>Select the lab-rtb-public route table </a:t>
            </a:r>
            <a:endParaRPr sz="1300">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rPr lang="en-GB" sz="1300">
                <a:solidFill>
                  <a:srgbClr val="333333"/>
                </a:solidFill>
                <a:highlight>
                  <a:srgbClr val="FFFFFF"/>
                </a:highlight>
                <a:latin typeface="Lato"/>
                <a:ea typeface="Lato"/>
                <a:cs typeface="Lato"/>
                <a:sym typeface="Lato"/>
              </a:rPr>
              <a:t>Choose the Subnet associations tab.</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In the Explicit subnet associations area, choose </a:t>
            </a:r>
            <a:r>
              <a:rPr lang="en-GB" sz="1300">
                <a:solidFill>
                  <a:srgbClr val="545B64"/>
                </a:solidFill>
                <a:highlight>
                  <a:srgbClr val="FFFFFF"/>
                </a:highlight>
                <a:latin typeface="Lato"/>
                <a:ea typeface="Lato"/>
                <a:cs typeface="Lato"/>
                <a:sym typeface="Lato"/>
              </a:rPr>
              <a:t>Edit subnet associations</a:t>
            </a:r>
            <a:br>
              <a:rPr lang="en-GB" sz="1300">
                <a:solidFill>
                  <a:srgbClr val="545B64"/>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Leave lab-subnet-public1-us-east-1a selected, but also select lab-subnet-public2.</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Save associations</a:t>
            </a:r>
            <a:endParaRPr sz="1300">
              <a:solidFill>
                <a:srgbClr val="FFFFFF"/>
              </a:solidFill>
              <a:highlight>
                <a:srgbClr val="EC7211"/>
              </a:highlight>
              <a:latin typeface="Lato"/>
              <a:ea typeface="Lato"/>
              <a:cs typeface="Lato"/>
              <a:sym typeface="Lato"/>
            </a:endParaRPr>
          </a:p>
          <a:p>
            <a:pPr indent="0" lvl="0" marL="0" rtl="0" algn="l">
              <a:spcBef>
                <a:spcPts val="120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217" name="Google Shape;217;p37"/>
          <p:cNvPicPr preferRelativeResize="0"/>
          <p:nvPr/>
        </p:nvPicPr>
        <p:blipFill>
          <a:blip r:embed="rId3">
            <a:alphaModFix/>
          </a:blip>
          <a:stretch>
            <a:fillRect/>
          </a:stretch>
        </p:blipFill>
        <p:spPr>
          <a:xfrm>
            <a:off x="383337" y="1684950"/>
            <a:ext cx="8377325" cy="269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idx="1" type="body"/>
          </p:nvPr>
        </p:nvSpPr>
        <p:spPr>
          <a:xfrm>
            <a:off x="311700" y="245625"/>
            <a:ext cx="8520600" cy="4313100"/>
          </a:xfrm>
          <a:prstGeom prst="rect">
            <a:avLst/>
          </a:prstGeom>
        </p:spPr>
        <p:txBody>
          <a:bodyPr anchorCtr="0" anchor="t" bIns="91425" lIns="91425" spcFirstLastPara="1" rIns="91425" wrap="square" tIns="91425">
            <a:noAutofit/>
          </a:bodyPr>
          <a:lstStyle/>
          <a:p>
            <a:pPr indent="0" lvl="0" marL="0" rtl="0" algn="l">
              <a:lnSpc>
                <a:spcPct val="102500"/>
              </a:lnSpc>
              <a:spcBef>
                <a:spcPts val="1800"/>
              </a:spcBef>
              <a:spcAft>
                <a:spcPts val="0"/>
              </a:spcAft>
              <a:buClr>
                <a:schemeClr val="dk1"/>
              </a:buClr>
              <a:buSzPts val="275"/>
              <a:buFont typeface="Arial"/>
              <a:buNone/>
            </a:pPr>
            <a:r>
              <a:rPr b="1" lang="en-GB" sz="1600">
                <a:solidFill>
                  <a:srgbClr val="333333"/>
                </a:solidFill>
                <a:highlight>
                  <a:srgbClr val="FFFFFF"/>
                </a:highlight>
                <a:latin typeface="Lato"/>
                <a:ea typeface="Lato"/>
                <a:cs typeface="Lato"/>
                <a:sym typeface="Lato"/>
              </a:rPr>
              <a:t>Task 3: Create a VPC Security Group</a:t>
            </a:r>
            <a:endParaRPr b="1" sz="1600">
              <a:solidFill>
                <a:srgbClr val="333333"/>
              </a:solidFill>
              <a:highlight>
                <a:srgbClr val="FFFFFF"/>
              </a:highlight>
              <a:latin typeface="Lato"/>
              <a:ea typeface="Lato"/>
              <a:cs typeface="Lato"/>
              <a:sym typeface="Lato"/>
            </a:endParaRPr>
          </a:p>
          <a:p>
            <a:pPr indent="0" lvl="0" marL="0" rtl="0" algn="l">
              <a:lnSpc>
                <a:spcPct val="95000"/>
              </a:lnSpc>
              <a:spcBef>
                <a:spcPts val="400"/>
              </a:spcBef>
              <a:spcAft>
                <a:spcPts val="0"/>
              </a:spcAft>
              <a:buSzPts val="275"/>
              <a:buNone/>
            </a:pPr>
            <a:r>
              <a:rPr lang="en-GB" sz="1300">
                <a:solidFill>
                  <a:srgbClr val="333333"/>
                </a:solidFill>
                <a:highlight>
                  <a:srgbClr val="FFFFFF"/>
                </a:highlight>
                <a:latin typeface="Lato"/>
                <a:ea typeface="Lato"/>
                <a:cs typeface="Lato"/>
                <a:sym typeface="Lato"/>
              </a:rPr>
              <a:t> In the left navigation pane,</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200"/>
              </a:spcBef>
              <a:spcAft>
                <a:spcPts val="0"/>
              </a:spcAft>
              <a:buSzPts val="275"/>
              <a:buNone/>
            </a:pPr>
            <a:r>
              <a:rPr lang="en-GB" sz="1300">
                <a:solidFill>
                  <a:srgbClr val="333333"/>
                </a:solidFill>
                <a:highlight>
                  <a:srgbClr val="FFFFFF"/>
                </a:highlight>
                <a:latin typeface="Lato"/>
                <a:ea typeface="Lato"/>
                <a:cs typeface="Lato"/>
                <a:sym typeface="Lato"/>
              </a:rPr>
              <a:t> choose Security groups.</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200"/>
              </a:spcBef>
              <a:spcAft>
                <a:spcPts val="0"/>
              </a:spcAft>
              <a:buSzPts val="275"/>
              <a:buNone/>
            </a:pPr>
            <a:r>
              <a:rPr lang="en-GB" sz="1300">
                <a:solidFill>
                  <a:srgbClr val="333333"/>
                </a:solidFill>
                <a:highlight>
                  <a:srgbClr val="FFFFFF"/>
                </a:highlight>
                <a:latin typeface="Lato"/>
                <a:ea typeface="Lato"/>
                <a:cs typeface="Lato"/>
                <a:sym typeface="Lato"/>
              </a:rPr>
              <a:t>Choose </a:t>
            </a:r>
            <a:r>
              <a:rPr lang="en-GB" sz="1300">
                <a:solidFill>
                  <a:srgbClr val="FFFFFF"/>
                </a:solidFill>
                <a:highlight>
                  <a:srgbClr val="EC7211"/>
                </a:highlight>
                <a:latin typeface="Lato"/>
                <a:ea typeface="Lato"/>
                <a:cs typeface="Lato"/>
                <a:sym typeface="Lato"/>
              </a:rPr>
              <a:t>Create security group</a:t>
            </a:r>
            <a:r>
              <a:rPr lang="en-GB" sz="1300">
                <a:solidFill>
                  <a:srgbClr val="333333"/>
                </a:solidFill>
                <a:highlight>
                  <a:srgbClr val="FFFFFF"/>
                </a:highlight>
                <a:latin typeface="Lato"/>
                <a:ea typeface="Lato"/>
                <a:cs typeface="Lato"/>
                <a:sym typeface="Lato"/>
              </a:rPr>
              <a:t> and</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 then configure:</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Security group name: </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188038"/>
                </a:solidFill>
                <a:highlight>
                  <a:srgbClr val="F3F4F4"/>
                </a:highlight>
                <a:latin typeface="Lato"/>
                <a:ea typeface="Lato"/>
                <a:cs typeface="Lato"/>
                <a:sym typeface="Lato"/>
              </a:rPr>
              <a:t>Web Security Group</a:t>
            </a:r>
            <a:endParaRPr sz="1300">
              <a:solidFill>
                <a:srgbClr val="188038"/>
              </a:solidFill>
              <a:highlight>
                <a:srgbClr val="F3F4F4"/>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Description: </a:t>
            </a:r>
            <a:r>
              <a:rPr lang="en-GB" sz="1300">
                <a:solidFill>
                  <a:srgbClr val="188038"/>
                </a:solidFill>
                <a:highlight>
                  <a:srgbClr val="F3F4F4"/>
                </a:highlight>
                <a:latin typeface="Lato"/>
                <a:ea typeface="Lato"/>
                <a:cs typeface="Lato"/>
                <a:sym typeface="Lato"/>
              </a:rPr>
              <a:t>Enable HTTP access</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choose lab-vpc</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In the Inbound rules pane,</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choose </a:t>
            </a:r>
            <a:r>
              <a:rPr lang="en-GB" sz="1300">
                <a:solidFill>
                  <a:srgbClr val="545B64"/>
                </a:solidFill>
                <a:highlight>
                  <a:srgbClr val="FFFFFF"/>
                </a:highlight>
                <a:latin typeface="Lato"/>
                <a:ea typeface="Lato"/>
                <a:cs typeface="Lato"/>
                <a:sym typeface="Lato"/>
              </a:rPr>
              <a:t>Add rule</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Type: </a:t>
            </a:r>
            <a:r>
              <a:rPr i="1" lang="en-GB" sz="1300">
                <a:solidFill>
                  <a:srgbClr val="333333"/>
                </a:solidFill>
                <a:highlight>
                  <a:srgbClr val="FFFFFF"/>
                </a:highlight>
                <a:latin typeface="Lato"/>
                <a:ea typeface="Lato"/>
                <a:cs typeface="Lato"/>
                <a:sym typeface="Lato"/>
              </a:rPr>
              <a:t>HTTP</a:t>
            </a:r>
            <a:endParaRPr i="1"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Source: </a:t>
            </a:r>
            <a:r>
              <a:rPr i="1" lang="en-GB" sz="1300">
                <a:solidFill>
                  <a:srgbClr val="333333"/>
                </a:solidFill>
                <a:highlight>
                  <a:srgbClr val="FFFFFF"/>
                </a:highlight>
                <a:latin typeface="Lato"/>
                <a:ea typeface="Lato"/>
                <a:cs typeface="Lato"/>
                <a:sym typeface="Lato"/>
              </a:rPr>
              <a:t>Anywhere-IPv4</a:t>
            </a:r>
            <a:endParaRPr i="1"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Description: </a:t>
            </a:r>
            <a:r>
              <a:rPr lang="en-GB" sz="1300">
                <a:solidFill>
                  <a:srgbClr val="188038"/>
                </a:solidFill>
                <a:highlight>
                  <a:srgbClr val="F3F4F4"/>
                </a:highlight>
                <a:latin typeface="Lato"/>
                <a:ea typeface="Lato"/>
                <a:cs typeface="Lato"/>
                <a:sym typeface="Lato"/>
              </a:rPr>
              <a:t>Permit web requests</a:t>
            </a:r>
            <a:endParaRPr sz="1300">
              <a:solidFill>
                <a:srgbClr val="333333"/>
              </a:solidFill>
              <a:highlight>
                <a:srgbClr val="FFFFFF"/>
              </a:highlight>
              <a:latin typeface="Lato"/>
              <a:ea typeface="Lato"/>
              <a:cs typeface="Lato"/>
              <a:sym typeface="Lato"/>
            </a:endParaRPr>
          </a:p>
          <a:p>
            <a:pPr indent="0" lvl="0" marL="0" rtl="0" algn="l">
              <a:lnSpc>
                <a:spcPct val="95000"/>
              </a:lnSpc>
              <a:spcBef>
                <a:spcPts val="1000"/>
              </a:spcBef>
              <a:spcAft>
                <a:spcPts val="0"/>
              </a:spcAft>
              <a:buSzPts val="275"/>
              <a:buNone/>
            </a:pPr>
            <a:r>
              <a:rPr lang="en-GB" sz="1300">
                <a:solidFill>
                  <a:srgbClr val="333333"/>
                </a:solidFill>
                <a:highlight>
                  <a:srgbClr val="FFFFFF"/>
                </a:highlight>
                <a:latin typeface="Lato"/>
                <a:ea typeface="Lato"/>
                <a:cs typeface="Lato"/>
                <a:sym typeface="Lato"/>
              </a:rPr>
              <a:t> choose </a:t>
            </a:r>
            <a:r>
              <a:rPr lang="en-GB" sz="1300">
                <a:solidFill>
                  <a:srgbClr val="FFFFFF"/>
                </a:solidFill>
                <a:highlight>
                  <a:srgbClr val="EC7211"/>
                </a:highlight>
                <a:latin typeface="Lato"/>
                <a:ea typeface="Lato"/>
                <a:cs typeface="Lato"/>
                <a:sym typeface="Lato"/>
              </a:rPr>
              <a:t>Create security group</a:t>
            </a:r>
            <a:endParaRPr sz="1300">
              <a:solidFill>
                <a:srgbClr val="FFFFFF"/>
              </a:solidFill>
              <a:highlight>
                <a:srgbClr val="EC7211"/>
              </a:highlight>
              <a:latin typeface="Lato"/>
              <a:ea typeface="Lato"/>
              <a:cs typeface="Lato"/>
              <a:sym typeface="Lato"/>
            </a:endParaRPr>
          </a:p>
          <a:p>
            <a:pPr indent="0" lvl="0" marL="0" rtl="0" algn="l">
              <a:lnSpc>
                <a:spcPct val="95000"/>
              </a:lnSpc>
              <a:spcBef>
                <a:spcPts val="1000"/>
              </a:spcBef>
              <a:spcAft>
                <a:spcPts val="1200"/>
              </a:spcAft>
              <a:buSzPts val="275"/>
              <a:buNone/>
            </a:pPr>
            <a:r>
              <a:t/>
            </a:r>
            <a:endParaRPr sz="937">
              <a:solidFill>
                <a:srgbClr val="333333"/>
              </a:solidFill>
              <a:highlight>
                <a:srgbClr val="FFFFFF"/>
              </a:highlight>
              <a:latin typeface="Lato"/>
              <a:ea typeface="Lato"/>
              <a:cs typeface="Lato"/>
              <a:sym typeface="Lato"/>
            </a:endParaRPr>
          </a:p>
        </p:txBody>
      </p:sp>
      <p:pic>
        <p:nvPicPr>
          <p:cNvPr id="223" name="Google Shape;223;p38"/>
          <p:cNvPicPr preferRelativeResize="0"/>
          <p:nvPr/>
        </p:nvPicPr>
        <p:blipFill>
          <a:blip r:embed="rId3">
            <a:alphaModFix/>
          </a:blip>
          <a:stretch>
            <a:fillRect/>
          </a:stretch>
        </p:blipFill>
        <p:spPr>
          <a:xfrm>
            <a:off x="3119875" y="638175"/>
            <a:ext cx="5943600" cy="437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idx="1" type="body"/>
          </p:nvPr>
        </p:nvSpPr>
        <p:spPr>
          <a:xfrm>
            <a:off x="311700" y="155000"/>
            <a:ext cx="8520600" cy="4509300"/>
          </a:xfrm>
          <a:prstGeom prst="rect">
            <a:avLst/>
          </a:prstGeom>
        </p:spPr>
        <p:txBody>
          <a:bodyPr anchorCtr="0" anchor="t" bIns="91425" lIns="91425" spcFirstLastPara="1" rIns="91425" wrap="square" tIns="91425">
            <a:normAutofit lnSpcReduction="20000"/>
          </a:bodyPr>
          <a:lstStyle/>
          <a:p>
            <a:pPr indent="0" lvl="0" marL="0" rtl="0" algn="l">
              <a:lnSpc>
                <a:spcPct val="122500"/>
              </a:lnSpc>
              <a:spcBef>
                <a:spcPts val="1800"/>
              </a:spcBef>
              <a:spcAft>
                <a:spcPts val="0"/>
              </a:spcAft>
              <a:buClr>
                <a:schemeClr val="dk1"/>
              </a:buClr>
              <a:buSzPts val="1100"/>
              <a:buFont typeface="Arial"/>
              <a:buNone/>
            </a:pPr>
            <a:r>
              <a:rPr b="1" lang="en-GB">
                <a:solidFill>
                  <a:srgbClr val="333333"/>
                </a:solidFill>
                <a:highlight>
                  <a:srgbClr val="FFFFFF"/>
                </a:highlight>
                <a:latin typeface="Open Sans"/>
                <a:ea typeface="Open Sans"/>
                <a:cs typeface="Open Sans"/>
                <a:sym typeface="Open Sans"/>
              </a:rPr>
              <a:t>Task 4: Launch a Web Server Instance</a:t>
            </a:r>
            <a:endParaRPr b="1">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In the search box to the</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 right of </a:t>
            </a:r>
            <a:r>
              <a:rPr b="1" lang="en-GB" sz="1200">
                <a:solidFill>
                  <a:srgbClr val="333333"/>
                </a:solidFill>
                <a:highlight>
                  <a:srgbClr val="FFFFFF"/>
                </a:highlight>
                <a:latin typeface="Open Sans"/>
                <a:ea typeface="Open Sans"/>
                <a:cs typeface="Open Sans"/>
                <a:sym typeface="Open Sans"/>
              </a:rPr>
              <a:t>Services</a:t>
            </a:r>
            <a:r>
              <a:rPr lang="en-GB" sz="1200">
                <a:solidFill>
                  <a:srgbClr val="333333"/>
                </a:solidFill>
                <a:highlight>
                  <a:srgbClr val="FFFFFF"/>
                </a:highlight>
                <a:latin typeface="Open Sans"/>
                <a:ea typeface="Open Sans"/>
                <a:cs typeface="Open Sans"/>
                <a:sym typeface="Open Sans"/>
              </a:rPr>
              <a:t>, search for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and choose </a:t>
            </a:r>
            <a:r>
              <a:rPr b="1" lang="en-GB" sz="1200">
                <a:solidFill>
                  <a:srgbClr val="333333"/>
                </a:solidFill>
                <a:highlight>
                  <a:srgbClr val="FFFFFF"/>
                </a:highlight>
                <a:latin typeface="Open Sans"/>
                <a:ea typeface="Open Sans"/>
                <a:cs typeface="Open Sans"/>
                <a:sym typeface="Open Sans"/>
              </a:rPr>
              <a:t>EC2</a:t>
            </a:r>
            <a:r>
              <a:rPr lang="en-GB" sz="1200">
                <a:solidFill>
                  <a:srgbClr val="333333"/>
                </a:solidFill>
                <a:highlight>
                  <a:srgbClr val="FFFFFF"/>
                </a:highlight>
                <a:latin typeface="Open Sans"/>
                <a:ea typeface="Open Sans"/>
                <a:cs typeface="Open Sans"/>
                <a:sym typeface="Open Sans"/>
              </a:rPr>
              <a:t> to open the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EC2 console.</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From the </a:t>
            </a:r>
            <a:r>
              <a:rPr b="1" lang="en-GB" sz="1100">
                <a:solidFill>
                  <a:srgbClr val="FFFFFF"/>
                </a:solidFill>
                <a:highlight>
                  <a:srgbClr val="EC7211"/>
                </a:highlight>
                <a:latin typeface="Open Sans"/>
                <a:ea typeface="Open Sans"/>
                <a:cs typeface="Open Sans"/>
                <a:sym typeface="Open Sans"/>
              </a:rPr>
              <a:t>Launch instance</a:t>
            </a: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menu choose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b="1" lang="en-GB" sz="1200">
                <a:solidFill>
                  <a:srgbClr val="333333"/>
                </a:solidFill>
                <a:highlight>
                  <a:srgbClr val="FFFFFF"/>
                </a:highlight>
                <a:latin typeface="Open Sans"/>
                <a:ea typeface="Open Sans"/>
                <a:cs typeface="Open Sans"/>
                <a:sym typeface="Open Sans"/>
              </a:rPr>
              <a:t>Launch instance</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Name the instance:</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Give it the name</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Web Server 1</a:t>
            </a:r>
            <a:endParaRPr sz="1100">
              <a:solidFill>
                <a:srgbClr val="188038"/>
              </a:solidFill>
              <a:highlight>
                <a:srgbClr val="F3F4F4"/>
              </a:highlight>
              <a:latin typeface="Roboto Mono"/>
              <a:ea typeface="Roboto Mono"/>
              <a:cs typeface="Roboto Mono"/>
              <a:sym typeface="Roboto Mono"/>
            </a:endParaRPr>
          </a:p>
          <a:p>
            <a:pPr indent="0" lvl="0" marL="0" rtl="0" algn="l">
              <a:spcBef>
                <a:spcPts val="1000"/>
              </a:spcBef>
              <a:spcAft>
                <a:spcPts val="1200"/>
              </a:spcAft>
              <a:buNone/>
            </a:pPr>
            <a:r>
              <a:t/>
            </a:r>
            <a:endParaRPr/>
          </a:p>
        </p:txBody>
      </p:sp>
      <p:pic>
        <p:nvPicPr>
          <p:cNvPr id="229" name="Google Shape;229;p39"/>
          <p:cNvPicPr preferRelativeResize="0"/>
          <p:nvPr/>
        </p:nvPicPr>
        <p:blipFill>
          <a:blip r:embed="rId3">
            <a:alphaModFix/>
          </a:blip>
          <a:stretch>
            <a:fillRect/>
          </a:stretch>
        </p:blipFill>
        <p:spPr>
          <a:xfrm>
            <a:off x="2759400" y="582300"/>
            <a:ext cx="5943600" cy="423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idx="1" type="body"/>
          </p:nvPr>
        </p:nvSpPr>
        <p:spPr>
          <a:xfrm>
            <a:off x="241250" y="276775"/>
            <a:ext cx="8520600" cy="4478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Choose an Instance type:</a:t>
            </a:r>
            <a:br>
              <a:rPr lang="en-GB" sz="1200">
                <a:solidFill>
                  <a:srgbClr val="333333"/>
                </a:solidFill>
                <a:highlight>
                  <a:srgbClr val="FFFFFF"/>
                </a:highlight>
                <a:latin typeface="Open Sans"/>
                <a:ea typeface="Open Sans"/>
                <a:cs typeface="Open Sans"/>
                <a:sym typeface="Open Sans"/>
              </a:rPr>
            </a:br>
            <a:r>
              <a:rPr b="1" lang="en-GB" sz="1200">
                <a:solidFill>
                  <a:srgbClr val="333333"/>
                </a:solidFill>
                <a:highlight>
                  <a:srgbClr val="FFFFFF"/>
                </a:highlight>
                <a:latin typeface="Open Sans"/>
                <a:ea typeface="Open Sans"/>
                <a:cs typeface="Open Sans"/>
                <a:sym typeface="Open Sans"/>
              </a:rPr>
              <a:t>t2.micro</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From the </a:t>
            </a:r>
            <a:r>
              <a:rPr b="1" lang="en-GB" sz="1200">
                <a:solidFill>
                  <a:srgbClr val="333333"/>
                </a:solidFill>
                <a:highlight>
                  <a:srgbClr val="FFFFFF"/>
                </a:highlight>
                <a:latin typeface="Open Sans"/>
                <a:ea typeface="Open Sans"/>
                <a:cs typeface="Open Sans"/>
                <a:sym typeface="Open Sans"/>
              </a:rPr>
              <a:t>Key pair name</a:t>
            </a:r>
            <a:r>
              <a:rPr lang="en-GB" sz="1200">
                <a:solidFill>
                  <a:srgbClr val="333333"/>
                </a:solidFill>
                <a:highlight>
                  <a:srgbClr val="FFFFFF"/>
                </a:highlight>
                <a:latin typeface="Open Sans"/>
                <a:ea typeface="Open Sans"/>
                <a:cs typeface="Open Sans"/>
                <a:sym typeface="Open Sans"/>
              </a:rPr>
              <a:t> menu, select </a:t>
            </a:r>
            <a:r>
              <a:rPr b="1" lang="en-GB" sz="1200">
                <a:solidFill>
                  <a:srgbClr val="333333"/>
                </a:solidFill>
                <a:highlight>
                  <a:srgbClr val="FFFFFF"/>
                </a:highlight>
                <a:latin typeface="Open Sans"/>
                <a:ea typeface="Open Sans"/>
                <a:cs typeface="Open Sans"/>
                <a:sym typeface="Open Sans"/>
              </a:rPr>
              <a:t>vockey</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Configure the Network settings</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Next to Network settings, choose </a:t>
            </a:r>
            <a:r>
              <a:rPr b="1" lang="en-GB" sz="1200">
                <a:solidFill>
                  <a:srgbClr val="333333"/>
                </a:solidFill>
                <a:highlight>
                  <a:srgbClr val="FFFFFF"/>
                </a:highlight>
                <a:latin typeface="Open Sans"/>
                <a:ea typeface="Open Sans"/>
                <a:cs typeface="Open Sans"/>
                <a:sym typeface="Open Sans"/>
              </a:rPr>
              <a:t>Edit</a:t>
            </a:r>
            <a:r>
              <a:rPr lang="en-GB" sz="1200">
                <a:solidFill>
                  <a:srgbClr val="333333"/>
                </a:solidFill>
                <a:highlight>
                  <a:srgbClr val="FFFFFF"/>
                </a:highlight>
                <a:latin typeface="Open Sans"/>
                <a:ea typeface="Open Sans"/>
                <a:cs typeface="Open Sans"/>
                <a:sym typeface="Open Sans"/>
              </a:rPr>
              <a:t>, then configure:</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Network:</a:t>
            </a:r>
            <a:r>
              <a:rPr lang="en-GB" sz="1200">
                <a:solidFill>
                  <a:srgbClr val="333333"/>
                </a:solidFill>
                <a:highlight>
                  <a:srgbClr val="FFFFFF"/>
                </a:highlight>
                <a:latin typeface="Open Sans"/>
                <a:ea typeface="Open Sans"/>
                <a:cs typeface="Open Sans"/>
                <a:sym typeface="Open Sans"/>
              </a:rPr>
              <a:t> </a:t>
            </a:r>
            <a:r>
              <a:rPr i="1" lang="en-GB" sz="1200">
                <a:solidFill>
                  <a:srgbClr val="333333"/>
                </a:solidFill>
                <a:highlight>
                  <a:srgbClr val="FFFFFF"/>
                </a:highlight>
                <a:latin typeface="Open Sans"/>
                <a:ea typeface="Open Sans"/>
                <a:cs typeface="Open Sans"/>
                <a:sym typeface="Open Sans"/>
              </a:rPr>
              <a:t>lab-vpc</a:t>
            </a:r>
            <a:endParaRPr i="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Subnet:</a:t>
            </a:r>
            <a:r>
              <a:rPr lang="en-GB" sz="1200">
                <a:solidFill>
                  <a:srgbClr val="333333"/>
                </a:solidFill>
                <a:highlight>
                  <a:srgbClr val="FFFFFF"/>
                </a:highlight>
                <a:latin typeface="Open Sans"/>
                <a:ea typeface="Open Sans"/>
                <a:cs typeface="Open Sans"/>
                <a:sym typeface="Open Sans"/>
              </a:rPr>
              <a:t> </a:t>
            </a:r>
            <a:r>
              <a:rPr i="1" lang="en-GB" sz="1200">
                <a:solidFill>
                  <a:srgbClr val="333333"/>
                </a:solidFill>
                <a:highlight>
                  <a:srgbClr val="FFFFFF"/>
                </a:highlight>
                <a:latin typeface="Open Sans"/>
                <a:ea typeface="Open Sans"/>
                <a:cs typeface="Open Sans"/>
                <a:sym typeface="Open Sans"/>
              </a:rPr>
              <a:t>lab-subnet-public2</a:t>
            </a: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Auto-assign public IP:</a:t>
            </a:r>
            <a:r>
              <a:rPr lang="en-GB" sz="1200">
                <a:solidFill>
                  <a:srgbClr val="333333"/>
                </a:solidFill>
                <a:highlight>
                  <a:srgbClr val="FFFFFF"/>
                </a:highlight>
                <a:latin typeface="Open Sans"/>
                <a:ea typeface="Open Sans"/>
                <a:cs typeface="Open Sans"/>
                <a:sym typeface="Open Sans"/>
              </a:rPr>
              <a:t> </a:t>
            </a:r>
            <a:r>
              <a:rPr i="1" lang="en-GB" sz="1200">
                <a:solidFill>
                  <a:srgbClr val="333333"/>
                </a:solidFill>
                <a:highlight>
                  <a:srgbClr val="FFFFFF"/>
                </a:highlight>
                <a:latin typeface="Open Sans"/>
                <a:ea typeface="Open Sans"/>
                <a:cs typeface="Open Sans"/>
                <a:sym typeface="Open Sans"/>
              </a:rPr>
              <a:t>Enable</a:t>
            </a:r>
            <a:endParaRPr i="1"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sz="1200">
              <a:solidFill>
                <a:srgbClr val="333333"/>
              </a:solidFill>
              <a:highlight>
                <a:srgbClr val="FFFFFF"/>
              </a:highlight>
              <a:latin typeface="Open Sans"/>
              <a:ea typeface="Open Sans"/>
              <a:cs typeface="Open Sans"/>
              <a:sym typeface="Open Sans"/>
            </a:endParaRPr>
          </a:p>
          <a:p>
            <a:pPr indent="0" lvl="0" marL="0" rtl="0" algn="l">
              <a:spcBef>
                <a:spcPts val="800"/>
              </a:spcBef>
              <a:spcAft>
                <a:spcPts val="0"/>
              </a:spcAft>
              <a:buNone/>
            </a:pPr>
            <a:r>
              <a:rPr b="1" lang="en-GB" sz="1200">
                <a:solidFill>
                  <a:srgbClr val="333333"/>
                </a:solidFill>
                <a:highlight>
                  <a:srgbClr val="FFFFFF"/>
                </a:highlight>
                <a:latin typeface="Open Sans"/>
                <a:ea typeface="Open Sans"/>
                <a:cs typeface="Open Sans"/>
                <a:sym typeface="Open Sans"/>
              </a:rPr>
              <a:t>Common security groups</a:t>
            </a:r>
            <a:r>
              <a:rPr lang="en-GB" sz="1200">
                <a:solidFill>
                  <a:srgbClr val="333333"/>
                </a:solidFill>
                <a:highlight>
                  <a:srgbClr val="FFFFFF"/>
                </a:highlight>
                <a:latin typeface="Open Sans"/>
                <a:ea typeface="Open Sans"/>
                <a:cs typeface="Open Sans"/>
                <a:sym typeface="Open Sans"/>
              </a:rPr>
              <a:t>, select </a:t>
            </a:r>
            <a:r>
              <a:rPr b="1" lang="en-GB" sz="1200">
                <a:solidFill>
                  <a:srgbClr val="333333"/>
                </a:solidFill>
                <a:highlight>
                  <a:srgbClr val="FFFFFF"/>
                </a:highlight>
                <a:latin typeface="Open Sans"/>
                <a:ea typeface="Open Sans"/>
                <a:cs typeface="Open Sans"/>
                <a:sym typeface="Open Sans"/>
              </a:rPr>
              <a:t>Web Security </a:t>
            </a:r>
            <a:endParaRPr b="1" sz="1200">
              <a:solidFill>
                <a:srgbClr val="333333"/>
              </a:solidFill>
              <a:highlight>
                <a:srgbClr val="FFFFFF"/>
              </a:highlight>
              <a:latin typeface="Open Sans"/>
              <a:ea typeface="Open Sans"/>
              <a:cs typeface="Open Sans"/>
              <a:sym typeface="Open Sans"/>
            </a:endParaRPr>
          </a:p>
          <a:p>
            <a:pPr indent="0" lvl="0" marL="0" rtl="0" algn="l">
              <a:spcBef>
                <a:spcPts val="800"/>
              </a:spcBef>
              <a:spcAft>
                <a:spcPts val="0"/>
              </a:spcAft>
              <a:buNone/>
            </a:pPr>
            <a:r>
              <a:rPr b="1" lang="en-GB" sz="1200">
                <a:solidFill>
                  <a:srgbClr val="333333"/>
                </a:solidFill>
                <a:highlight>
                  <a:srgbClr val="FFFFFF"/>
                </a:highlight>
                <a:latin typeface="Open Sans"/>
                <a:ea typeface="Open Sans"/>
                <a:cs typeface="Open Sans"/>
                <a:sym typeface="Open Sans"/>
              </a:rPr>
              <a:t>Group</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800"/>
              </a:spcBef>
              <a:spcAft>
                <a:spcPts val="0"/>
              </a:spcAft>
              <a:buNone/>
            </a:pPr>
            <a:r>
              <a:t/>
            </a:r>
            <a:endParaRPr sz="1100">
              <a:solidFill>
                <a:schemeClr val="dk1"/>
              </a:solidFill>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Expand the </a:t>
            </a:r>
            <a:r>
              <a:rPr b="1" lang="en-GB" sz="1200">
                <a:solidFill>
                  <a:srgbClr val="333333"/>
                </a:solidFill>
                <a:highlight>
                  <a:srgbClr val="FFFFFF"/>
                </a:highlight>
                <a:latin typeface="Open Sans"/>
                <a:ea typeface="Open Sans"/>
                <a:cs typeface="Open Sans"/>
                <a:sym typeface="Open Sans"/>
              </a:rPr>
              <a:t>Advanced details</a:t>
            </a:r>
            <a:r>
              <a:rPr lang="en-GB" sz="1200">
                <a:solidFill>
                  <a:srgbClr val="333333"/>
                </a:solidFill>
                <a:highlight>
                  <a:srgbClr val="FFFFFF"/>
                </a:highlight>
                <a:latin typeface="Open Sans"/>
                <a:ea typeface="Open Sans"/>
                <a:cs typeface="Open Sans"/>
                <a:sym typeface="Open Sans"/>
              </a:rPr>
              <a:t> panel.</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GB" sz="1100">
                <a:solidFill>
                  <a:srgbClr val="FFFFFF"/>
                </a:solidFill>
                <a:highlight>
                  <a:srgbClr val="EC7211"/>
                </a:highlight>
                <a:latin typeface="Open Sans"/>
                <a:ea typeface="Open Sans"/>
                <a:cs typeface="Open Sans"/>
                <a:sym typeface="Open Sans"/>
              </a:rPr>
              <a:t>Launch instance</a:t>
            </a:r>
            <a:endParaRPr b="1" sz="1100">
              <a:solidFill>
                <a:srgbClr val="FFFFFF"/>
              </a:solidFill>
              <a:highlight>
                <a:srgbClr val="EC7211"/>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Wait until </a:t>
            </a:r>
            <a:r>
              <a:rPr b="1" lang="en-GB" sz="1200">
                <a:solidFill>
                  <a:srgbClr val="333333"/>
                </a:solidFill>
                <a:highlight>
                  <a:srgbClr val="FFFFFF"/>
                </a:highlight>
                <a:latin typeface="Open Sans"/>
                <a:ea typeface="Open Sans"/>
                <a:cs typeface="Open Sans"/>
                <a:sym typeface="Open Sans"/>
              </a:rPr>
              <a:t>Web Server 1</a:t>
            </a:r>
            <a:r>
              <a:rPr lang="en-GB" sz="1200">
                <a:solidFill>
                  <a:srgbClr val="333333"/>
                </a:solidFill>
                <a:highlight>
                  <a:srgbClr val="FFFFFF"/>
                </a:highlight>
                <a:latin typeface="Open Sans"/>
                <a:ea typeface="Open Sans"/>
                <a:cs typeface="Open Sans"/>
                <a:sym typeface="Open Sans"/>
              </a:rPr>
              <a:t> shows </a:t>
            </a:r>
            <a:r>
              <a:rPr i="1" lang="en-GB" sz="1200">
                <a:solidFill>
                  <a:srgbClr val="333333"/>
                </a:solidFill>
                <a:highlight>
                  <a:srgbClr val="FFFFFF"/>
                </a:highlight>
                <a:latin typeface="Open Sans"/>
                <a:ea typeface="Open Sans"/>
                <a:cs typeface="Open Sans"/>
                <a:sym typeface="Open Sans"/>
              </a:rPr>
              <a:t>2/2 checks</a:t>
            </a:r>
            <a:endParaRPr i="1"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1200"/>
              </a:spcAft>
              <a:buNone/>
            </a:pPr>
            <a:r>
              <a:rPr i="1" lang="en-GB" sz="1200">
                <a:solidFill>
                  <a:srgbClr val="333333"/>
                </a:solidFill>
                <a:highlight>
                  <a:srgbClr val="FFFFFF"/>
                </a:highlight>
                <a:latin typeface="Open Sans"/>
                <a:ea typeface="Open Sans"/>
                <a:cs typeface="Open Sans"/>
                <a:sym typeface="Open Sans"/>
              </a:rPr>
              <a:t> passed</a:t>
            </a:r>
            <a:r>
              <a:rPr lang="en-GB" sz="1200">
                <a:solidFill>
                  <a:srgbClr val="333333"/>
                </a:solidFill>
                <a:highlight>
                  <a:srgbClr val="FFFFFF"/>
                </a:highlight>
                <a:latin typeface="Open Sans"/>
                <a:ea typeface="Open Sans"/>
                <a:cs typeface="Open Sans"/>
                <a:sym typeface="Open Sans"/>
              </a:rPr>
              <a:t> in the </a:t>
            </a:r>
            <a:r>
              <a:rPr b="1" lang="en-GB" sz="1200">
                <a:solidFill>
                  <a:srgbClr val="333333"/>
                </a:solidFill>
                <a:highlight>
                  <a:srgbClr val="FFFFFF"/>
                </a:highlight>
                <a:latin typeface="Open Sans"/>
                <a:ea typeface="Open Sans"/>
                <a:cs typeface="Open Sans"/>
                <a:sym typeface="Open Sans"/>
              </a:rPr>
              <a:t>Status check</a:t>
            </a:r>
            <a:r>
              <a:rPr lang="en-GB" sz="1200">
                <a:solidFill>
                  <a:srgbClr val="333333"/>
                </a:solidFill>
                <a:highlight>
                  <a:srgbClr val="FFFFFF"/>
                </a:highlight>
                <a:latin typeface="Open Sans"/>
                <a:ea typeface="Open Sans"/>
                <a:cs typeface="Open Sans"/>
                <a:sym typeface="Open Sans"/>
              </a:rPr>
              <a:t> column.</a:t>
            </a:r>
            <a:endParaRPr b="1" sz="1100">
              <a:solidFill>
                <a:srgbClr val="FFFFFF"/>
              </a:solidFill>
              <a:highlight>
                <a:srgbClr val="EC7211"/>
              </a:highlight>
              <a:latin typeface="Open Sans"/>
              <a:ea typeface="Open Sans"/>
              <a:cs typeface="Open Sans"/>
              <a:sym typeface="Open Sans"/>
            </a:endParaRPr>
          </a:p>
        </p:txBody>
      </p:sp>
      <p:pic>
        <p:nvPicPr>
          <p:cNvPr id="235" name="Google Shape;235;p40"/>
          <p:cNvPicPr preferRelativeResize="0"/>
          <p:nvPr/>
        </p:nvPicPr>
        <p:blipFill>
          <a:blip r:embed="rId3">
            <a:alphaModFix/>
          </a:blip>
          <a:stretch>
            <a:fillRect/>
          </a:stretch>
        </p:blipFill>
        <p:spPr>
          <a:xfrm>
            <a:off x="3906875" y="212775"/>
            <a:ext cx="4762500" cy="2508950"/>
          </a:xfrm>
          <a:prstGeom prst="rect">
            <a:avLst/>
          </a:prstGeom>
          <a:noFill/>
          <a:ln>
            <a:noFill/>
          </a:ln>
        </p:spPr>
      </p:pic>
      <p:pic>
        <p:nvPicPr>
          <p:cNvPr id="236" name="Google Shape;236;p40"/>
          <p:cNvPicPr preferRelativeResize="0"/>
          <p:nvPr/>
        </p:nvPicPr>
        <p:blipFill rotWithShape="1">
          <a:blip r:embed="rId4">
            <a:alphaModFix/>
          </a:blip>
          <a:srcRect b="0" l="0" r="52563" t="0"/>
          <a:stretch/>
        </p:blipFill>
        <p:spPr>
          <a:xfrm>
            <a:off x="3906875" y="2905125"/>
            <a:ext cx="47625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idx="1" type="body"/>
          </p:nvPr>
        </p:nvSpPr>
        <p:spPr>
          <a:xfrm>
            <a:off x="311700" y="155000"/>
            <a:ext cx="8520600" cy="4413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Select Web Server 1.</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Copy the Public IPv4 DNS value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shown in the Details tab at the</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 bottom of the page.</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Open a new web browser tab,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paste the Public DNS value and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press Enter.</a:t>
            </a:r>
            <a:br>
              <a:rPr lang="en-GB" sz="1300">
                <a:solidFill>
                  <a:srgbClr val="333333"/>
                </a:solidFill>
                <a:highlight>
                  <a:srgbClr val="FFFFFF"/>
                </a:highlight>
                <a:latin typeface="Lato"/>
                <a:ea typeface="Lato"/>
                <a:cs typeface="Lato"/>
                <a:sym typeface="Lato"/>
              </a:rPr>
            </a:b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You should see a web page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displaying the AWS logo and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instance meta-data values.</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END the lab</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1200"/>
              </a:spcAft>
              <a:buNone/>
            </a:pPr>
            <a:r>
              <a:t/>
            </a:r>
            <a:endParaRPr sz="1300">
              <a:latin typeface="Lato"/>
              <a:ea typeface="Lato"/>
              <a:cs typeface="Lato"/>
              <a:sym typeface="Lato"/>
            </a:endParaRPr>
          </a:p>
        </p:txBody>
      </p:sp>
      <p:pic>
        <p:nvPicPr>
          <p:cNvPr id="242" name="Google Shape;242;p41"/>
          <p:cNvPicPr preferRelativeResize="0"/>
          <p:nvPr/>
        </p:nvPicPr>
        <p:blipFill>
          <a:blip r:embed="rId3">
            <a:alphaModFix/>
          </a:blip>
          <a:stretch>
            <a:fillRect/>
          </a:stretch>
        </p:blipFill>
        <p:spPr>
          <a:xfrm>
            <a:off x="3041800" y="2740075"/>
            <a:ext cx="5790500" cy="1828800"/>
          </a:xfrm>
          <a:prstGeom prst="rect">
            <a:avLst/>
          </a:prstGeom>
          <a:noFill/>
          <a:ln>
            <a:noFill/>
          </a:ln>
        </p:spPr>
      </p:pic>
      <p:pic>
        <p:nvPicPr>
          <p:cNvPr id="243" name="Google Shape;243;p41"/>
          <p:cNvPicPr preferRelativeResize="0"/>
          <p:nvPr/>
        </p:nvPicPr>
        <p:blipFill>
          <a:blip r:embed="rId4">
            <a:alphaModFix/>
          </a:blip>
          <a:stretch>
            <a:fillRect/>
          </a:stretch>
        </p:blipFill>
        <p:spPr>
          <a:xfrm>
            <a:off x="2981425" y="311200"/>
            <a:ext cx="5850875" cy="242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 1 - Introduction to Amazon EC2</a:t>
            </a:r>
            <a:endParaRPr/>
          </a:p>
        </p:txBody>
      </p:sp>
      <p:sp>
        <p:nvSpPr>
          <p:cNvPr id="66" name="Google Shape;66;p15"/>
          <p:cNvSpPr txBox="1"/>
          <p:nvPr>
            <p:ph idx="1" type="body"/>
          </p:nvPr>
        </p:nvSpPr>
        <p:spPr>
          <a:xfrm>
            <a:off x="311700" y="1152475"/>
            <a:ext cx="8603700" cy="3990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200">
                <a:solidFill>
                  <a:srgbClr val="333333"/>
                </a:solidFill>
              </a:rPr>
              <a:t>Amazon Elastic Compute Cloud (Amazon EC2)</a:t>
            </a:r>
            <a:r>
              <a:rPr lang="en-GB" sz="1200">
                <a:solidFill>
                  <a:srgbClr val="333333"/>
                </a:solidFill>
              </a:rPr>
              <a:t> is a web service that provides resizable compute capacity in the cloud. It is designed to make web-scale cloud computing easier for developers.</a:t>
            </a:r>
            <a:endParaRPr sz="1200">
              <a:solidFill>
                <a:srgbClr val="333333"/>
              </a:solidFill>
            </a:endParaRPr>
          </a:p>
          <a:p>
            <a:pPr indent="0" lvl="0" marL="0" rtl="0" algn="l">
              <a:spcBef>
                <a:spcPts val="1200"/>
              </a:spcBef>
              <a:spcAft>
                <a:spcPts val="0"/>
              </a:spcAft>
              <a:buNone/>
            </a:pPr>
            <a:r>
              <a:rPr b="1" lang="en-GB" sz="1200">
                <a:solidFill>
                  <a:srgbClr val="333333"/>
                </a:solidFill>
              </a:rPr>
              <a:t>Setting up an EC2 Instance-</a:t>
            </a:r>
            <a:endParaRPr b="1" sz="1200">
              <a:solidFill>
                <a:srgbClr val="333333"/>
              </a:solidFill>
            </a:endParaRPr>
          </a:p>
          <a:p>
            <a:pPr indent="0" lvl="0" marL="0" rtl="0" algn="l">
              <a:spcBef>
                <a:spcPts val="1200"/>
              </a:spcBef>
              <a:spcAft>
                <a:spcPts val="0"/>
              </a:spcAft>
              <a:buNone/>
            </a:pPr>
            <a:r>
              <a:rPr lang="en-GB" sz="1200">
                <a:solidFill>
                  <a:srgbClr val="333333"/>
                </a:solidFill>
              </a:rPr>
              <a:t>This lab provides us with a basic overview of launching, resizing, managing, and monitoring an Amazon EC2 instance.</a:t>
            </a:r>
            <a:endParaRPr sz="1200">
              <a:solidFill>
                <a:srgbClr val="333333"/>
              </a:solidFill>
            </a:endParaRPr>
          </a:p>
          <a:p>
            <a:pPr indent="0" lvl="0" marL="0" rtl="0" algn="l">
              <a:spcBef>
                <a:spcPts val="1200"/>
              </a:spcBef>
              <a:spcAft>
                <a:spcPts val="0"/>
              </a:spcAft>
              <a:buClr>
                <a:schemeClr val="dk1"/>
              </a:buClr>
              <a:buSzPts val="1100"/>
              <a:buFont typeface="Arial"/>
              <a:buNone/>
            </a:pPr>
            <a:r>
              <a:rPr lang="en-GB" sz="1200">
                <a:solidFill>
                  <a:srgbClr val="333333"/>
                </a:solidFill>
              </a:rPr>
              <a:t>We do the following in this lab</a:t>
            </a:r>
            <a:endParaRPr sz="1200">
              <a:solidFill>
                <a:srgbClr val="333333"/>
              </a:solidFill>
            </a:endParaRPr>
          </a:p>
          <a:p>
            <a:pPr indent="-298450" lvl="0" marL="457200" rtl="0" algn="l">
              <a:spcBef>
                <a:spcPts val="1200"/>
              </a:spcBef>
              <a:spcAft>
                <a:spcPts val="0"/>
              </a:spcAft>
              <a:buClr>
                <a:schemeClr val="dk1"/>
              </a:buClr>
              <a:buSzPts val="1100"/>
              <a:buChar char="●"/>
            </a:pPr>
            <a:r>
              <a:rPr lang="en-GB" sz="1200">
                <a:solidFill>
                  <a:srgbClr val="333333"/>
                </a:solidFill>
              </a:rPr>
              <a:t>Launch a web server with termination protection enabled</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Monitor Your EC2 instance</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Modify the security group that your web server is using to allow HTTP access</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Resize your Amazon EC2 instance to scale</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Explore EC2 limits</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Test termination protection</a:t>
            </a:r>
            <a:endParaRPr sz="1200">
              <a:solidFill>
                <a:srgbClr val="333333"/>
              </a:solidFill>
            </a:endParaRPr>
          </a:p>
          <a:p>
            <a:pPr indent="-298450" lvl="0" marL="457200" rtl="0" algn="l">
              <a:spcBef>
                <a:spcPts val="0"/>
              </a:spcBef>
              <a:spcAft>
                <a:spcPts val="0"/>
              </a:spcAft>
              <a:buClr>
                <a:schemeClr val="dk1"/>
              </a:buClr>
              <a:buSzPts val="1100"/>
              <a:buChar char="●"/>
            </a:pPr>
            <a:r>
              <a:rPr lang="en-GB" sz="1200">
                <a:solidFill>
                  <a:srgbClr val="333333"/>
                </a:solidFill>
              </a:rPr>
              <a:t>Terminate your EC2 instance</a:t>
            </a:r>
            <a:endParaRPr sz="1200">
              <a:solidFill>
                <a:srgbClr val="333333"/>
              </a:solidFill>
            </a:endParaRPr>
          </a:p>
          <a:p>
            <a:pPr indent="0" lvl="0" marL="0" rtl="0" algn="l">
              <a:spcBef>
                <a:spcPts val="1200"/>
              </a:spcBef>
              <a:spcAft>
                <a:spcPts val="1200"/>
              </a:spcAft>
              <a:buNone/>
            </a:pPr>
            <a:r>
              <a:t/>
            </a:r>
            <a:endParaRPr sz="1200">
              <a:solidFill>
                <a:srgbClr val="333333"/>
              </a:solidFill>
            </a:endParaRPr>
          </a:p>
        </p:txBody>
      </p:sp>
      <p:pic>
        <p:nvPicPr>
          <p:cNvPr id="67" name="Google Shape;67;p15"/>
          <p:cNvPicPr preferRelativeResize="0"/>
          <p:nvPr/>
        </p:nvPicPr>
        <p:blipFill>
          <a:blip r:embed="rId3">
            <a:alphaModFix/>
          </a:blip>
          <a:stretch>
            <a:fillRect/>
          </a:stretch>
        </p:blipFill>
        <p:spPr>
          <a:xfrm>
            <a:off x="6209099" y="2571750"/>
            <a:ext cx="2706301" cy="214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idx="1" type="body"/>
          </p:nvPr>
        </p:nvSpPr>
        <p:spPr>
          <a:xfrm>
            <a:off x="311700" y="155000"/>
            <a:ext cx="8520600" cy="441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700">
              <a:solidFill>
                <a:schemeClr val="dk1"/>
              </a:solidFill>
              <a:latin typeface="Lato"/>
              <a:ea typeface="Lato"/>
              <a:cs typeface="Lato"/>
              <a:sym typeface="Lato"/>
            </a:endParaRPr>
          </a:p>
          <a:p>
            <a:pPr indent="0" lvl="0" marL="0" rtl="0" algn="ctr">
              <a:spcBef>
                <a:spcPts val="1200"/>
              </a:spcBef>
              <a:spcAft>
                <a:spcPts val="0"/>
              </a:spcAft>
              <a:buNone/>
            </a:pPr>
            <a:r>
              <a:t/>
            </a:r>
            <a:endParaRPr sz="2700">
              <a:solidFill>
                <a:schemeClr val="dk1"/>
              </a:solidFill>
              <a:latin typeface="Lato"/>
              <a:ea typeface="Lato"/>
              <a:cs typeface="Lato"/>
              <a:sym typeface="Lato"/>
            </a:endParaRPr>
          </a:p>
          <a:p>
            <a:pPr indent="0" lvl="0" marL="0" rtl="0" algn="ctr">
              <a:spcBef>
                <a:spcPts val="1200"/>
              </a:spcBef>
              <a:spcAft>
                <a:spcPts val="0"/>
              </a:spcAft>
              <a:buNone/>
            </a:pPr>
            <a:r>
              <a:t/>
            </a:r>
            <a:endParaRPr sz="2700">
              <a:solidFill>
                <a:schemeClr val="dk1"/>
              </a:solidFill>
              <a:latin typeface="Lato"/>
              <a:ea typeface="Lato"/>
              <a:cs typeface="Lato"/>
              <a:sym typeface="Lato"/>
            </a:endParaRPr>
          </a:p>
          <a:p>
            <a:pPr indent="0" lvl="0" marL="0" rtl="0" algn="ctr">
              <a:spcBef>
                <a:spcPts val="1200"/>
              </a:spcBef>
              <a:spcAft>
                <a:spcPts val="1200"/>
              </a:spcAft>
              <a:buNone/>
            </a:pPr>
            <a:r>
              <a:rPr lang="en-GB" sz="2700">
                <a:solidFill>
                  <a:schemeClr val="dk1"/>
                </a:solidFill>
                <a:latin typeface="Lato"/>
                <a:ea typeface="Lato"/>
                <a:cs typeface="Lato"/>
                <a:sym typeface="Lato"/>
              </a:rPr>
              <a:t> LAB 3 - DB Server</a:t>
            </a:r>
            <a:endParaRPr sz="2700">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205100" y="397725"/>
            <a:ext cx="4045200" cy="1482300"/>
          </a:xfrm>
          <a:prstGeom prst="rect">
            <a:avLst/>
          </a:prstGeom>
        </p:spPr>
        <p:txBody>
          <a:bodyPr anchorCtr="0" anchor="b" bIns="91425" lIns="91425" spcFirstLastPara="1" rIns="91425" wrap="square" tIns="91425">
            <a:noAutofit/>
          </a:bodyPr>
          <a:lstStyle/>
          <a:p>
            <a:pPr indent="0" lvl="0" marL="0" rtl="0" algn="l">
              <a:lnSpc>
                <a:spcPct val="120000"/>
              </a:lnSpc>
              <a:spcBef>
                <a:spcPts val="2400"/>
              </a:spcBef>
              <a:spcAft>
                <a:spcPts val="0"/>
              </a:spcAft>
              <a:buClr>
                <a:schemeClr val="dk1"/>
              </a:buClr>
              <a:buSzPts val="1100"/>
              <a:buFont typeface="Arial"/>
              <a:buNone/>
            </a:pPr>
            <a:r>
              <a:rPr b="1" lang="en-GB" sz="2000">
                <a:solidFill>
                  <a:srgbClr val="333333"/>
                </a:solidFill>
                <a:highlight>
                  <a:srgbClr val="FFFFFF"/>
                </a:highlight>
                <a:latin typeface="Lato"/>
                <a:ea typeface="Lato"/>
                <a:cs typeface="Lato"/>
                <a:sym typeface="Lato"/>
              </a:rPr>
              <a:t>Lab 3: Build Your DB Server and Interact With Your DB Using an App</a:t>
            </a:r>
            <a:endParaRPr b="1" sz="2000">
              <a:solidFill>
                <a:srgbClr val="333333"/>
              </a:solidFill>
              <a:highlight>
                <a:srgbClr val="FFFFFF"/>
              </a:highlight>
              <a:latin typeface="Lato"/>
              <a:ea typeface="Lato"/>
              <a:cs typeface="Lato"/>
              <a:sym typeface="Lato"/>
            </a:endParaRPr>
          </a:p>
          <a:p>
            <a:pPr indent="0" lvl="0" marL="0" rtl="0" algn="ctr">
              <a:spcBef>
                <a:spcPts val="600"/>
              </a:spcBef>
              <a:spcAft>
                <a:spcPts val="0"/>
              </a:spcAft>
              <a:buNone/>
            </a:pPr>
            <a:r>
              <a:t/>
            </a:r>
            <a:endParaRPr b="1" sz="1900">
              <a:latin typeface="Lato"/>
              <a:ea typeface="Lato"/>
              <a:cs typeface="Lato"/>
              <a:sym typeface="Lato"/>
            </a:endParaRPr>
          </a:p>
        </p:txBody>
      </p:sp>
      <p:pic>
        <p:nvPicPr>
          <p:cNvPr id="254" name="Google Shape;254;p43"/>
          <p:cNvPicPr preferRelativeResize="0"/>
          <p:nvPr/>
        </p:nvPicPr>
        <p:blipFill rotWithShape="1">
          <a:blip r:embed="rId3">
            <a:alphaModFix/>
          </a:blip>
          <a:srcRect b="0" l="0" r="0" t="0"/>
          <a:stretch/>
        </p:blipFill>
        <p:spPr>
          <a:xfrm>
            <a:off x="4622725" y="557650"/>
            <a:ext cx="4521274" cy="4408651"/>
          </a:xfrm>
          <a:prstGeom prst="rect">
            <a:avLst/>
          </a:prstGeom>
          <a:noFill/>
          <a:ln>
            <a:noFill/>
          </a:ln>
        </p:spPr>
      </p:pic>
      <p:sp>
        <p:nvSpPr>
          <p:cNvPr id="255" name="Google Shape;255;p43"/>
          <p:cNvSpPr txBox="1"/>
          <p:nvPr>
            <p:ph idx="1" type="subTitle"/>
          </p:nvPr>
        </p:nvSpPr>
        <p:spPr>
          <a:xfrm>
            <a:off x="245375" y="1564200"/>
            <a:ext cx="4045200" cy="316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1400">
                <a:solidFill>
                  <a:srgbClr val="333333"/>
                </a:solidFill>
                <a:highlight>
                  <a:srgbClr val="FFFFFF"/>
                </a:highlight>
                <a:latin typeface="Lato"/>
                <a:ea typeface="Lato"/>
                <a:cs typeface="Lato"/>
                <a:sym typeface="Lato"/>
              </a:rPr>
              <a:t>Amazon Relational Database Service</a:t>
            </a:r>
            <a:r>
              <a:rPr lang="en-GB" sz="1400">
                <a:solidFill>
                  <a:srgbClr val="333333"/>
                </a:solidFill>
                <a:highlight>
                  <a:srgbClr val="FFFFFF"/>
                </a:highlight>
                <a:latin typeface="Lato"/>
                <a:ea typeface="Lato"/>
                <a:cs typeface="Lato"/>
                <a:sym typeface="Lato"/>
              </a:rPr>
              <a:t> (Amazon RDS) makes it easy to set up, operate, and scale a relational database in the cloud. It provides cost-efficient and resizable capacity while managing time-consuming database administration tasks, which allows you to focus on your applications and business. Amazon RDS provides you with six familiar database engines to choose from: Amazon Aurora, Oracle, Microsoft SQL Server,PostgreSQL, MySQL and MariaDB.</a:t>
            </a:r>
            <a:endParaRPr sz="1400">
              <a:solidFill>
                <a:srgbClr val="333333"/>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333333"/>
              </a:solidFill>
              <a:highlight>
                <a:srgbClr val="FFFFFF"/>
              </a:highlight>
              <a:latin typeface="Lato"/>
              <a:ea typeface="Lato"/>
              <a:cs typeface="Lato"/>
              <a:sym typeface="Lato"/>
            </a:endParaRPr>
          </a:p>
          <a:p>
            <a:pPr indent="0" lvl="0" marL="0" rtl="0" algn="ctr">
              <a:spcBef>
                <a:spcPts val="1200"/>
              </a:spcBef>
              <a:spcAft>
                <a:spcPts val="0"/>
              </a:spcAft>
              <a:buNone/>
            </a:pPr>
            <a:r>
              <a:t/>
            </a:r>
            <a:endParaRPr i="1" sz="1400">
              <a:solidFill>
                <a:srgbClr val="333333"/>
              </a:solidFill>
              <a:highlight>
                <a:srgbClr val="FFFFFF"/>
              </a:highlight>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112875"/>
            <a:ext cx="8520600" cy="572700"/>
          </a:xfrm>
          <a:prstGeom prst="rect">
            <a:avLst/>
          </a:prstGeom>
        </p:spPr>
        <p:txBody>
          <a:bodyPr anchorCtr="0" anchor="t" bIns="91425" lIns="91425" spcFirstLastPara="1" rIns="91425" wrap="square" tIns="91425">
            <a:noAutofit/>
          </a:bodyPr>
          <a:lstStyle/>
          <a:p>
            <a:pPr indent="0" lvl="0" marL="0" rtl="0" algn="l">
              <a:lnSpc>
                <a:spcPct val="122500"/>
              </a:lnSpc>
              <a:spcBef>
                <a:spcPts val="1800"/>
              </a:spcBef>
              <a:spcAft>
                <a:spcPts val="0"/>
              </a:spcAft>
              <a:buClr>
                <a:schemeClr val="dk1"/>
              </a:buClr>
              <a:buSzPts val="1100"/>
              <a:buFont typeface="Arial"/>
              <a:buNone/>
            </a:pPr>
            <a:r>
              <a:rPr b="1" lang="en-GB" sz="2100">
                <a:solidFill>
                  <a:srgbClr val="333333"/>
                </a:solidFill>
                <a:highlight>
                  <a:srgbClr val="FFFFFF"/>
                </a:highlight>
                <a:latin typeface="Lato"/>
                <a:ea typeface="Lato"/>
                <a:cs typeface="Lato"/>
                <a:sym typeface="Lato"/>
              </a:rPr>
              <a:t>Task 1: Create a Security Group for the RDS DB Instance</a:t>
            </a:r>
            <a:endParaRPr b="1" sz="2100">
              <a:solidFill>
                <a:srgbClr val="333333"/>
              </a:solidFill>
              <a:highlight>
                <a:srgbClr val="FFFFFF"/>
              </a:highlight>
              <a:latin typeface="Lato"/>
              <a:ea typeface="Lato"/>
              <a:cs typeface="Lato"/>
              <a:sym typeface="Lato"/>
            </a:endParaRPr>
          </a:p>
          <a:p>
            <a:pPr indent="0" lvl="0" marL="0" rtl="0" algn="l">
              <a:spcBef>
                <a:spcPts val="400"/>
              </a:spcBef>
              <a:spcAft>
                <a:spcPts val="0"/>
              </a:spcAft>
              <a:buNone/>
            </a:pPr>
            <a:r>
              <a:t/>
            </a:r>
            <a:endParaRPr b="1" sz="2100">
              <a:latin typeface="Lato"/>
              <a:ea typeface="Lato"/>
              <a:cs typeface="Lato"/>
              <a:sym typeface="Lato"/>
            </a:endParaRPr>
          </a:p>
        </p:txBody>
      </p:sp>
      <p:pic>
        <p:nvPicPr>
          <p:cNvPr id="261" name="Google Shape;261;p44"/>
          <p:cNvPicPr preferRelativeResize="0"/>
          <p:nvPr/>
        </p:nvPicPr>
        <p:blipFill>
          <a:blip r:embed="rId3">
            <a:alphaModFix/>
          </a:blip>
          <a:stretch>
            <a:fillRect/>
          </a:stretch>
        </p:blipFill>
        <p:spPr>
          <a:xfrm>
            <a:off x="2528475" y="685575"/>
            <a:ext cx="6144300" cy="4191000"/>
          </a:xfrm>
          <a:prstGeom prst="rect">
            <a:avLst/>
          </a:prstGeom>
          <a:noFill/>
          <a:ln>
            <a:noFill/>
          </a:ln>
        </p:spPr>
      </p:pic>
      <p:sp>
        <p:nvSpPr>
          <p:cNvPr id="262" name="Google Shape;262;p44"/>
          <p:cNvSpPr txBox="1"/>
          <p:nvPr/>
        </p:nvSpPr>
        <p:spPr>
          <a:xfrm>
            <a:off x="153000" y="678425"/>
            <a:ext cx="2264700" cy="4860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33333"/>
              </a:buClr>
              <a:buSzPts val="1400"/>
              <a:buFont typeface="Lato"/>
              <a:buChar char="●"/>
            </a:pPr>
            <a:r>
              <a:rPr lang="en-GB">
                <a:solidFill>
                  <a:srgbClr val="333333"/>
                </a:solidFill>
                <a:highlight>
                  <a:srgbClr val="FFFFFF"/>
                </a:highlight>
                <a:latin typeface="Lato"/>
                <a:ea typeface="Lato"/>
                <a:cs typeface="Lato"/>
                <a:sym typeface="Lato"/>
              </a:rPr>
              <a:t>Security group name: </a:t>
            </a:r>
            <a:r>
              <a:rPr lang="en-GB">
                <a:solidFill>
                  <a:srgbClr val="188038"/>
                </a:solidFill>
                <a:highlight>
                  <a:srgbClr val="F3F4F4"/>
                </a:highlight>
                <a:latin typeface="Lato"/>
                <a:ea typeface="Lato"/>
                <a:cs typeface="Lato"/>
                <a:sym typeface="Lato"/>
              </a:rPr>
              <a:t>DB Security Group</a:t>
            </a:r>
            <a:endParaRPr>
              <a:solidFill>
                <a:srgbClr val="188038"/>
              </a:solidFill>
              <a:highlight>
                <a:srgbClr val="F3F4F4"/>
              </a:highlight>
              <a:latin typeface="Lato"/>
              <a:ea typeface="Lato"/>
              <a:cs typeface="Lato"/>
              <a:sym typeface="Lato"/>
            </a:endParaRPr>
          </a:p>
          <a:p>
            <a:pPr indent="-317500" lvl="0" marL="457200" rtl="0" algn="l">
              <a:lnSpc>
                <a:spcPct val="115000"/>
              </a:lnSpc>
              <a:spcBef>
                <a:spcPts val="0"/>
              </a:spcBef>
              <a:spcAft>
                <a:spcPts val="0"/>
              </a:spcAft>
              <a:buClr>
                <a:srgbClr val="333333"/>
              </a:buClr>
              <a:buSzPts val="1400"/>
              <a:buFont typeface="Lato"/>
              <a:buChar char="●"/>
            </a:pPr>
            <a:r>
              <a:rPr lang="en-GB">
                <a:solidFill>
                  <a:srgbClr val="333333"/>
                </a:solidFill>
                <a:highlight>
                  <a:srgbClr val="FFFFFF"/>
                </a:highlight>
                <a:latin typeface="Lato"/>
                <a:ea typeface="Lato"/>
                <a:cs typeface="Lato"/>
                <a:sym typeface="Lato"/>
              </a:rPr>
              <a:t>Description: </a:t>
            </a:r>
            <a:r>
              <a:rPr lang="en-GB">
                <a:solidFill>
                  <a:srgbClr val="188038"/>
                </a:solidFill>
                <a:highlight>
                  <a:srgbClr val="F3F4F4"/>
                </a:highlight>
                <a:latin typeface="Lato"/>
                <a:ea typeface="Lato"/>
                <a:cs typeface="Lato"/>
                <a:sym typeface="Lato"/>
              </a:rPr>
              <a:t>Permit access from Web Security Group</a:t>
            </a:r>
            <a:endParaRPr>
              <a:solidFill>
                <a:srgbClr val="188038"/>
              </a:solidFill>
              <a:highlight>
                <a:srgbClr val="F3F4F4"/>
              </a:highlight>
              <a:latin typeface="Lato"/>
              <a:ea typeface="Lato"/>
              <a:cs typeface="Lato"/>
              <a:sym typeface="Lato"/>
            </a:endParaRPr>
          </a:p>
          <a:p>
            <a:pPr indent="-317500" lvl="0" marL="457200" rtl="0" algn="l">
              <a:lnSpc>
                <a:spcPct val="115000"/>
              </a:lnSpc>
              <a:spcBef>
                <a:spcPts val="0"/>
              </a:spcBef>
              <a:spcAft>
                <a:spcPts val="0"/>
              </a:spcAft>
              <a:buClr>
                <a:srgbClr val="333333"/>
              </a:buClr>
              <a:buSzPts val="1400"/>
              <a:buFont typeface="Lato"/>
              <a:buChar char="●"/>
            </a:pPr>
            <a:r>
              <a:rPr lang="en-GB">
                <a:solidFill>
                  <a:srgbClr val="333333"/>
                </a:solidFill>
                <a:highlight>
                  <a:srgbClr val="FFFFFF"/>
                </a:highlight>
                <a:latin typeface="Lato"/>
                <a:ea typeface="Lato"/>
                <a:cs typeface="Lato"/>
                <a:sym typeface="Lato"/>
              </a:rPr>
              <a:t>VPC: </a:t>
            </a:r>
            <a:r>
              <a:rPr i="1" lang="en-GB">
                <a:solidFill>
                  <a:srgbClr val="333333"/>
                </a:solidFill>
                <a:highlight>
                  <a:srgbClr val="FFFFFF"/>
                </a:highlight>
                <a:latin typeface="Lato"/>
                <a:ea typeface="Lato"/>
                <a:cs typeface="Lato"/>
                <a:sym typeface="Lato"/>
              </a:rPr>
              <a:t>Lab VPC</a:t>
            </a:r>
            <a:endParaRPr i="1">
              <a:solidFill>
                <a:srgbClr val="333333"/>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i="1">
              <a:solidFill>
                <a:srgbClr val="333333"/>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rPr lang="en-GB">
                <a:solidFill>
                  <a:srgbClr val="333333"/>
                </a:solidFill>
                <a:highlight>
                  <a:srgbClr val="FFFFFF"/>
                </a:highlight>
                <a:latin typeface="Lato"/>
                <a:ea typeface="Lato"/>
                <a:cs typeface="Lato"/>
                <a:sym typeface="Lato"/>
              </a:rPr>
              <a:t>In the Inbound rules pane</a:t>
            </a:r>
            <a:endParaRPr i="1">
              <a:solidFill>
                <a:srgbClr val="333333"/>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i="1">
              <a:solidFill>
                <a:srgbClr val="333333"/>
              </a:solidFill>
              <a:highlight>
                <a:srgbClr val="FFFFFF"/>
              </a:highlight>
              <a:latin typeface="Lato"/>
              <a:ea typeface="Lato"/>
              <a:cs typeface="Lato"/>
              <a:sym typeface="Lato"/>
            </a:endParaRPr>
          </a:p>
          <a:p>
            <a:pPr indent="-317500" lvl="0" marL="457200" rtl="0" algn="l">
              <a:lnSpc>
                <a:spcPct val="115000"/>
              </a:lnSpc>
              <a:spcBef>
                <a:spcPts val="0"/>
              </a:spcBef>
              <a:spcAft>
                <a:spcPts val="0"/>
              </a:spcAft>
              <a:buClr>
                <a:srgbClr val="333333"/>
              </a:buClr>
              <a:buSzPts val="1400"/>
              <a:buFont typeface="Open Sans"/>
              <a:buChar char="●"/>
            </a:pPr>
            <a:r>
              <a:rPr lang="en-GB">
                <a:solidFill>
                  <a:srgbClr val="333333"/>
                </a:solidFill>
                <a:highlight>
                  <a:srgbClr val="FFFFFF"/>
                </a:highlight>
                <a:latin typeface="Lato"/>
                <a:ea typeface="Lato"/>
                <a:cs typeface="Lato"/>
                <a:sym typeface="Lato"/>
              </a:rPr>
              <a:t>Type: </a:t>
            </a:r>
            <a:r>
              <a:rPr i="1" lang="en-GB">
                <a:solidFill>
                  <a:srgbClr val="333333"/>
                </a:solidFill>
                <a:highlight>
                  <a:srgbClr val="FFFFFF"/>
                </a:highlight>
                <a:latin typeface="Lato"/>
                <a:ea typeface="Lato"/>
                <a:cs typeface="Lato"/>
                <a:sym typeface="Lato"/>
              </a:rPr>
              <a:t>MySQL/Aurora (3306)</a:t>
            </a:r>
            <a:endParaRPr i="1">
              <a:solidFill>
                <a:srgbClr val="333333"/>
              </a:solidFill>
              <a:highlight>
                <a:srgbClr val="FFFFFF"/>
              </a:highlight>
              <a:latin typeface="Lato"/>
              <a:ea typeface="Lato"/>
              <a:cs typeface="Lato"/>
              <a:sym typeface="Lato"/>
            </a:endParaRPr>
          </a:p>
          <a:p>
            <a:pPr indent="-317500" lvl="0" marL="457200" rtl="0" algn="l">
              <a:lnSpc>
                <a:spcPct val="115000"/>
              </a:lnSpc>
              <a:spcBef>
                <a:spcPts val="0"/>
              </a:spcBef>
              <a:spcAft>
                <a:spcPts val="0"/>
              </a:spcAft>
              <a:buClr>
                <a:srgbClr val="333333"/>
              </a:buClr>
              <a:buSzPts val="1400"/>
              <a:buFont typeface="Open Sans"/>
              <a:buChar char="●"/>
            </a:pPr>
            <a:r>
              <a:rPr lang="en-GB">
                <a:solidFill>
                  <a:srgbClr val="333333"/>
                </a:solidFill>
                <a:highlight>
                  <a:srgbClr val="FFFFFF"/>
                </a:highlight>
                <a:latin typeface="Lato"/>
                <a:ea typeface="Lato"/>
                <a:cs typeface="Lato"/>
                <a:sym typeface="Lato"/>
              </a:rPr>
              <a:t>CIDR, IP, Security Group or Prefix List: Type </a:t>
            </a:r>
            <a:r>
              <a:rPr lang="en-GB">
                <a:solidFill>
                  <a:srgbClr val="188038"/>
                </a:solidFill>
                <a:highlight>
                  <a:srgbClr val="F3F4F4"/>
                </a:highlight>
                <a:latin typeface="Lato"/>
                <a:ea typeface="Lato"/>
                <a:cs typeface="Lato"/>
                <a:sym typeface="Lato"/>
              </a:rPr>
              <a:t>sg</a:t>
            </a:r>
            <a:r>
              <a:rPr lang="en-GB">
                <a:solidFill>
                  <a:srgbClr val="333333"/>
                </a:solidFill>
                <a:highlight>
                  <a:srgbClr val="FFFFFF"/>
                </a:highlight>
                <a:latin typeface="Lato"/>
                <a:ea typeface="Lato"/>
                <a:cs typeface="Lato"/>
                <a:sym typeface="Lato"/>
              </a:rPr>
              <a:t> and then select </a:t>
            </a:r>
            <a:r>
              <a:rPr i="1" lang="en-GB">
                <a:solidFill>
                  <a:srgbClr val="333333"/>
                </a:solidFill>
                <a:highlight>
                  <a:srgbClr val="FFFFFF"/>
                </a:highlight>
                <a:latin typeface="Lato"/>
                <a:ea typeface="Lato"/>
                <a:cs typeface="Lato"/>
                <a:sym typeface="Lato"/>
              </a:rPr>
              <a:t>Web Security Group</a:t>
            </a:r>
            <a:r>
              <a:rPr lang="en-GB">
                <a:solidFill>
                  <a:srgbClr val="333333"/>
                </a:solidFill>
                <a:highlight>
                  <a:srgbClr val="FFFFFF"/>
                </a:highlight>
                <a:latin typeface="Lato"/>
                <a:ea typeface="Lato"/>
                <a:cs typeface="Lato"/>
                <a:sym typeface="Lato"/>
              </a:rPr>
              <a:t>.</a:t>
            </a:r>
            <a:endParaRPr>
              <a:solidFill>
                <a:srgbClr val="333333"/>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i="1">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160725" y="82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43043"/>
              <a:buFont typeface="Arial"/>
              <a:buNone/>
            </a:pPr>
            <a:r>
              <a:rPr b="1" lang="en-GB" sz="2555">
                <a:solidFill>
                  <a:srgbClr val="333333"/>
                </a:solidFill>
                <a:highlight>
                  <a:srgbClr val="FFFFFF"/>
                </a:highlight>
                <a:latin typeface="Lato"/>
                <a:ea typeface="Lato"/>
                <a:cs typeface="Lato"/>
                <a:sym typeface="Lato"/>
              </a:rPr>
              <a:t>Task 2: Create a DB Subnet Group</a:t>
            </a:r>
            <a:endParaRPr b="1" sz="2555">
              <a:solidFill>
                <a:srgbClr val="333333"/>
              </a:solidFill>
              <a:highlight>
                <a:srgbClr val="FFFFFF"/>
              </a:highlight>
              <a:latin typeface="Lato"/>
              <a:ea typeface="Lato"/>
              <a:cs typeface="Lato"/>
              <a:sym typeface="Lato"/>
            </a:endParaRPr>
          </a:p>
          <a:p>
            <a:pPr indent="0" lvl="0" marL="0" rtl="0" algn="l">
              <a:spcBef>
                <a:spcPts val="400"/>
              </a:spcBef>
              <a:spcAft>
                <a:spcPts val="0"/>
              </a:spcAft>
              <a:buNone/>
            </a:pPr>
            <a:r>
              <a:t/>
            </a:r>
            <a:endParaRPr/>
          </a:p>
        </p:txBody>
      </p:sp>
      <p:pic>
        <p:nvPicPr>
          <p:cNvPr id="268" name="Google Shape;268;p45"/>
          <p:cNvPicPr preferRelativeResize="0"/>
          <p:nvPr/>
        </p:nvPicPr>
        <p:blipFill rotWithShape="1">
          <a:blip r:embed="rId3">
            <a:alphaModFix/>
          </a:blip>
          <a:srcRect b="11979" l="-1520" r="9354" t="-1376"/>
          <a:stretch/>
        </p:blipFill>
        <p:spPr>
          <a:xfrm>
            <a:off x="3472175" y="557625"/>
            <a:ext cx="5478126" cy="4393725"/>
          </a:xfrm>
          <a:prstGeom prst="rect">
            <a:avLst/>
          </a:prstGeom>
          <a:noFill/>
          <a:ln>
            <a:noFill/>
          </a:ln>
        </p:spPr>
      </p:pic>
      <p:sp>
        <p:nvSpPr>
          <p:cNvPr id="269" name="Google Shape;269;p45"/>
          <p:cNvSpPr txBox="1"/>
          <p:nvPr/>
        </p:nvSpPr>
        <p:spPr>
          <a:xfrm>
            <a:off x="160725" y="655375"/>
            <a:ext cx="3279000" cy="38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500">
                <a:solidFill>
                  <a:srgbClr val="333333"/>
                </a:solidFill>
                <a:highlight>
                  <a:srgbClr val="FFFFFF"/>
                </a:highlight>
                <a:latin typeface="Lato"/>
                <a:ea typeface="Lato"/>
                <a:cs typeface="Lato"/>
                <a:sym typeface="Lato"/>
              </a:rPr>
              <a:t>Choose RDS</a:t>
            </a:r>
            <a:endParaRPr sz="1500">
              <a:solidFill>
                <a:srgbClr val="333333"/>
              </a:solidFill>
              <a:highlight>
                <a:srgbClr val="FFFFFF"/>
              </a:highlight>
              <a:latin typeface="Lato"/>
              <a:ea typeface="Lato"/>
              <a:cs typeface="Lato"/>
              <a:sym typeface="Lato"/>
            </a:endParaRPr>
          </a:p>
          <a:p>
            <a:pPr indent="0" lvl="0" marL="0" rtl="0" algn="l">
              <a:lnSpc>
                <a:spcPct val="115000"/>
              </a:lnSpc>
              <a:spcBef>
                <a:spcPts val="1000"/>
              </a:spcBef>
              <a:spcAft>
                <a:spcPts val="0"/>
              </a:spcAft>
              <a:buNone/>
            </a:pPr>
            <a:r>
              <a:rPr lang="en-GB" sz="1500">
                <a:solidFill>
                  <a:srgbClr val="333333"/>
                </a:solidFill>
                <a:highlight>
                  <a:srgbClr val="FFFFFF"/>
                </a:highlight>
                <a:latin typeface="Lato"/>
                <a:ea typeface="Lato"/>
                <a:cs typeface="Lato"/>
                <a:sym typeface="Lato"/>
              </a:rPr>
              <a:t>Choose Subnet groups.</a:t>
            </a:r>
            <a:endParaRPr sz="1500">
              <a:solidFill>
                <a:srgbClr val="333333"/>
              </a:solidFill>
              <a:highlight>
                <a:srgbClr val="FFFFFF"/>
              </a:highlight>
              <a:latin typeface="Lato"/>
              <a:ea typeface="Lato"/>
              <a:cs typeface="Lato"/>
              <a:sym typeface="Lato"/>
            </a:endParaRPr>
          </a:p>
          <a:p>
            <a:pPr indent="0" lvl="0" marL="0" rtl="0" algn="l">
              <a:lnSpc>
                <a:spcPct val="115000"/>
              </a:lnSpc>
              <a:spcBef>
                <a:spcPts val="100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lnSpc>
                <a:spcPct val="115000"/>
              </a:lnSpc>
              <a:spcBef>
                <a:spcPts val="100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lnSpc>
                <a:spcPct val="115000"/>
              </a:lnSpc>
              <a:spcBef>
                <a:spcPts val="1000"/>
              </a:spcBef>
              <a:spcAft>
                <a:spcPts val="0"/>
              </a:spcAft>
              <a:buNone/>
            </a:pPr>
            <a:r>
              <a:rPr lang="en-GB" sz="1500">
                <a:solidFill>
                  <a:srgbClr val="333333"/>
                </a:solidFill>
                <a:highlight>
                  <a:srgbClr val="FFFFFF"/>
                </a:highlight>
                <a:latin typeface="Lato"/>
                <a:ea typeface="Lato"/>
                <a:cs typeface="Lato"/>
                <a:sym typeface="Lato"/>
              </a:rPr>
              <a:t>Choose Create DB Subnet Group then configure:</a:t>
            </a:r>
            <a:endParaRPr sz="1500">
              <a:solidFill>
                <a:srgbClr val="333333"/>
              </a:solidFill>
              <a:highlight>
                <a:srgbClr val="FFFFFF"/>
              </a:highlight>
              <a:latin typeface="Lato"/>
              <a:ea typeface="Lato"/>
              <a:cs typeface="Lato"/>
              <a:sym typeface="Lato"/>
            </a:endParaRPr>
          </a:p>
          <a:p>
            <a:pPr indent="-323850" lvl="1" marL="914400" rtl="0" algn="l">
              <a:lnSpc>
                <a:spcPct val="115000"/>
              </a:lnSpc>
              <a:spcBef>
                <a:spcPts val="1000"/>
              </a:spcBef>
              <a:spcAft>
                <a:spcPts val="0"/>
              </a:spcAft>
              <a:buClr>
                <a:srgbClr val="333333"/>
              </a:buClr>
              <a:buSzPts val="1500"/>
              <a:buFont typeface="Open Sans"/>
              <a:buChar char="○"/>
            </a:pPr>
            <a:r>
              <a:rPr lang="en-GB" sz="1500">
                <a:solidFill>
                  <a:srgbClr val="333333"/>
                </a:solidFill>
                <a:highlight>
                  <a:srgbClr val="FFFFFF"/>
                </a:highlight>
                <a:latin typeface="Lato"/>
                <a:ea typeface="Lato"/>
                <a:cs typeface="Lato"/>
                <a:sym typeface="Lato"/>
              </a:rPr>
              <a:t>Name: </a:t>
            </a:r>
            <a:r>
              <a:rPr lang="en-GB" sz="1500">
                <a:solidFill>
                  <a:srgbClr val="188038"/>
                </a:solidFill>
                <a:highlight>
                  <a:srgbClr val="F3F4F4"/>
                </a:highlight>
                <a:latin typeface="Lato"/>
                <a:ea typeface="Lato"/>
                <a:cs typeface="Lato"/>
                <a:sym typeface="Lato"/>
              </a:rPr>
              <a:t>DB-Subnet-Group</a:t>
            </a:r>
            <a:endParaRPr sz="1500">
              <a:solidFill>
                <a:srgbClr val="188038"/>
              </a:solidFill>
              <a:highlight>
                <a:srgbClr val="F3F4F4"/>
              </a:highlight>
              <a:latin typeface="Lato"/>
              <a:ea typeface="Lato"/>
              <a:cs typeface="Lato"/>
              <a:sym typeface="Lato"/>
            </a:endParaRPr>
          </a:p>
          <a:p>
            <a:pPr indent="-323850" lvl="1" marL="914400" rtl="0" algn="l">
              <a:lnSpc>
                <a:spcPct val="115000"/>
              </a:lnSpc>
              <a:spcBef>
                <a:spcPts val="0"/>
              </a:spcBef>
              <a:spcAft>
                <a:spcPts val="0"/>
              </a:spcAft>
              <a:buClr>
                <a:srgbClr val="333333"/>
              </a:buClr>
              <a:buSzPts val="1500"/>
              <a:buFont typeface="Open Sans"/>
              <a:buChar char="○"/>
            </a:pPr>
            <a:r>
              <a:rPr lang="en-GB" sz="1500">
                <a:solidFill>
                  <a:srgbClr val="333333"/>
                </a:solidFill>
                <a:highlight>
                  <a:srgbClr val="FFFFFF"/>
                </a:highlight>
                <a:latin typeface="Lato"/>
                <a:ea typeface="Lato"/>
                <a:cs typeface="Lato"/>
                <a:sym typeface="Lato"/>
              </a:rPr>
              <a:t>Description: </a:t>
            </a:r>
            <a:r>
              <a:rPr lang="en-GB" sz="1500">
                <a:solidFill>
                  <a:srgbClr val="188038"/>
                </a:solidFill>
                <a:highlight>
                  <a:srgbClr val="F3F4F4"/>
                </a:highlight>
                <a:latin typeface="Lato"/>
                <a:ea typeface="Lato"/>
                <a:cs typeface="Lato"/>
                <a:sym typeface="Lato"/>
              </a:rPr>
              <a:t>DB Subnet Group</a:t>
            </a:r>
            <a:endParaRPr sz="1500">
              <a:solidFill>
                <a:srgbClr val="188038"/>
              </a:solidFill>
              <a:highlight>
                <a:srgbClr val="F3F4F4"/>
              </a:highlight>
              <a:latin typeface="Lato"/>
              <a:ea typeface="Lato"/>
              <a:cs typeface="Lato"/>
              <a:sym typeface="Lato"/>
            </a:endParaRPr>
          </a:p>
          <a:p>
            <a:pPr indent="-323850" lvl="1" marL="914400" rtl="0" algn="l">
              <a:lnSpc>
                <a:spcPct val="115000"/>
              </a:lnSpc>
              <a:spcBef>
                <a:spcPts val="0"/>
              </a:spcBef>
              <a:spcAft>
                <a:spcPts val="0"/>
              </a:spcAft>
              <a:buClr>
                <a:srgbClr val="333333"/>
              </a:buClr>
              <a:buSzPts val="1500"/>
              <a:buFont typeface="Open Sans"/>
              <a:buChar char="○"/>
            </a:pPr>
            <a:r>
              <a:rPr lang="en-GB" sz="1500">
                <a:solidFill>
                  <a:srgbClr val="333333"/>
                </a:solidFill>
                <a:highlight>
                  <a:srgbClr val="FFFFFF"/>
                </a:highlight>
                <a:latin typeface="Lato"/>
                <a:ea typeface="Lato"/>
                <a:cs typeface="Lato"/>
                <a:sym typeface="Lato"/>
              </a:rPr>
              <a:t>VPC: </a:t>
            </a:r>
            <a:r>
              <a:rPr i="1" lang="en-GB" sz="1500">
                <a:solidFill>
                  <a:srgbClr val="333333"/>
                </a:solidFill>
                <a:highlight>
                  <a:srgbClr val="FFFFFF"/>
                </a:highlight>
                <a:latin typeface="Lato"/>
                <a:ea typeface="Lato"/>
                <a:cs typeface="Lato"/>
                <a:sym typeface="Lato"/>
              </a:rPr>
              <a:t>Lab VPC</a:t>
            </a:r>
            <a:endParaRPr i="1" sz="15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idx="1" type="body"/>
          </p:nvPr>
        </p:nvSpPr>
        <p:spPr>
          <a:xfrm>
            <a:off x="311700" y="185200"/>
            <a:ext cx="8520600" cy="4656300"/>
          </a:xfrm>
          <a:prstGeom prst="rect">
            <a:avLst/>
          </a:prstGeom>
        </p:spPr>
        <p:txBody>
          <a:bodyPr anchorCtr="0" anchor="t" bIns="91425" lIns="91425" spcFirstLastPara="1" rIns="91425" wrap="square" tIns="91425">
            <a:normAutofit lnSpcReduction="10000"/>
          </a:bodyPr>
          <a:lstStyle/>
          <a:p>
            <a:pPr indent="0" lvl="0" marL="0" rtl="0" algn="l">
              <a:spcBef>
                <a:spcPts val="1000"/>
              </a:spcBef>
              <a:spcAft>
                <a:spcPts val="0"/>
              </a:spcAft>
              <a:buNone/>
            </a:pPr>
            <a:r>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Scroll down to the Add Subnets section.</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Expand the list of values under Availability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Zones</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 and  select the first two zones: us-east-1a and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us-east-1b.</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Expand the list of values under Subnets and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select the subnets associated with the CIDR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ranges 10.0.1.0/24 and 10.0.3.0/24.</a:t>
            </a:r>
            <a:br>
              <a:rPr lang="en-GB" sz="1400">
                <a:solidFill>
                  <a:srgbClr val="333333"/>
                </a:solidFill>
                <a:highlight>
                  <a:srgbClr val="FFFFFF"/>
                </a:highlight>
                <a:latin typeface="Lato"/>
                <a:ea typeface="Lato"/>
                <a:cs typeface="Lato"/>
                <a:sym typeface="Lato"/>
              </a:rPr>
            </a:br>
            <a:r>
              <a:rPr lang="en-GB" sz="1400">
                <a:solidFill>
                  <a:srgbClr val="333333"/>
                </a:solidFill>
                <a:highlight>
                  <a:srgbClr val="FFFFFF"/>
                </a:highlight>
                <a:latin typeface="Lato"/>
                <a:ea typeface="Lato"/>
                <a:cs typeface="Lato"/>
                <a:sym typeface="Lato"/>
              </a:rPr>
              <a:t>These subnets should now be shown in the </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Subnets selected table.</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1400">
                <a:solidFill>
                  <a:srgbClr val="333333"/>
                </a:solidFill>
                <a:highlight>
                  <a:srgbClr val="FFFFFF"/>
                </a:highlight>
                <a:latin typeface="Lato"/>
                <a:ea typeface="Lato"/>
                <a:cs typeface="Lato"/>
                <a:sym typeface="Lato"/>
              </a:rPr>
              <a:t>Choose Create</a:t>
            </a:r>
            <a:endParaRPr sz="1400">
              <a:solidFill>
                <a:srgbClr val="333333"/>
              </a:solidFill>
              <a:highlight>
                <a:srgbClr val="FFFFFF"/>
              </a:highlight>
              <a:latin typeface="Lato"/>
              <a:ea typeface="Lato"/>
              <a:cs typeface="Lato"/>
              <a:sym typeface="Lato"/>
            </a:endParaRPr>
          </a:p>
          <a:p>
            <a:pPr indent="0" lvl="0" marL="0" rtl="0" algn="l">
              <a:spcBef>
                <a:spcPts val="1000"/>
              </a:spcBef>
              <a:spcAft>
                <a:spcPts val="1200"/>
              </a:spcAft>
              <a:buNone/>
            </a:pPr>
            <a:r>
              <a:t/>
            </a:r>
            <a:endParaRPr sz="1400">
              <a:latin typeface="Lato"/>
              <a:ea typeface="Lato"/>
              <a:cs typeface="Lato"/>
              <a:sym typeface="Lato"/>
            </a:endParaRPr>
          </a:p>
        </p:txBody>
      </p:sp>
      <p:pic>
        <p:nvPicPr>
          <p:cNvPr id="275" name="Google Shape;275;p46"/>
          <p:cNvPicPr preferRelativeResize="0"/>
          <p:nvPr/>
        </p:nvPicPr>
        <p:blipFill rotWithShape="1">
          <a:blip r:embed="rId3">
            <a:alphaModFix/>
          </a:blip>
          <a:srcRect b="1963" l="0" r="2591" t="1809"/>
          <a:stretch/>
        </p:blipFill>
        <p:spPr>
          <a:xfrm>
            <a:off x="3972825" y="124800"/>
            <a:ext cx="4859475" cy="4716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211050" y="2437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43516"/>
              <a:buFont typeface="Arial"/>
              <a:buNone/>
            </a:pPr>
            <a:r>
              <a:rPr b="1" lang="en-GB" sz="2527">
                <a:solidFill>
                  <a:srgbClr val="333333"/>
                </a:solidFill>
                <a:highlight>
                  <a:srgbClr val="FFFFFF"/>
                </a:highlight>
                <a:latin typeface="Lato"/>
                <a:ea typeface="Lato"/>
                <a:cs typeface="Lato"/>
                <a:sym typeface="Lato"/>
              </a:rPr>
              <a:t>Task 3: Create an Amazon RDS DB Instance</a:t>
            </a:r>
            <a:endParaRPr b="1" sz="2527">
              <a:solidFill>
                <a:srgbClr val="333333"/>
              </a:solidFill>
              <a:highlight>
                <a:srgbClr val="FFFFFF"/>
              </a:highlight>
              <a:latin typeface="Lato"/>
              <a:ea typeface="Lato"/>
              <a:cs typeface="Lato"/>
              <a:sym typeface="Lato"/>
            </a:endParaRPr>
          </a:p>
          <a:p>
            <a:pPr indent="0" lvl="0" marL="0" rtl="0" algn="l">
              <a:spcBef>
                <a:spcPts val="400"/>
              </a:spcBef>
              <a:spcAft>
                <a:spcPts val="0"/>
              </a:spcAft>
              <a:buNone/>
            </a:pPr>
            <a:r>
              <a:t/>
            </a:r>
            <a:endParaRPr/>
          </a:p>
        </p:txBody>
      </p:sp>
      <p:sp>
        <p:nvSpPr>
          <p:cNvPr id="281" name="Google Shape;281;p47"/>
          <p:cNvSpPr txBox="1"/>
          <p:nvPr>
            <p:ph idx="1" type="body"/>
          </p:nvPr>
        </p:nvSpPr>
        <p:spPr>
          <a:xfrm>
            <a:off x="311700" y="769000"/>
            <a:ext cx="8520600" cy="42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t/>
            </a:r>
            <a:endParaRPr>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rPr lang="en-GB">
                <a:solidFill>
                  <a:srgbClr val="333333"/>
                </a:solidFill>
                <a:highlight>
                  <a:srgbClr val="FFFFFF"/>
                </a:highlight>
                <a:latin typeface="Lato"/>
                <a:ea typeface="Lato"/>
                <a:cs typeface="Lato"/>
                <a:sym typeface="Lato"/>
              </a:rPr>
              <a:t>Choose Databases.</a:t>
            </a:r>
            <a:endParaRPr>
              <a:solidFill>
                <a:srgbClr val="333333"/>
              </a:solidFill>
              <a:highlight>
                <a:srgbClr val="FFFFFF"/>
              </a:highlight>
              <a:latin typeface="Lato"/>
              <a:ea typeface="Lato"/>
              <a:cs typeface="Lato"/>
              <a:sym typeface="Lato"/>
            </a:endParaRPr>
          </a:p>
          <a:p>
            <a:pPr indent="0" lvl="0" marL="0" rtl="0" algn="l">
              <a:spcBef>
                <a:spcPts val="1200"/>
              </a:spcBef>
              <a:spcAft>
                <a:spcPts val="0"/>
              </a:spcAft>
              <a:buNone/>
            </a:pPr>
            <a:r>
              <a:rPr lang="en-GB">
                <a:solidFill>
                  <a:srgbClr val="333333"/>
                </a:solidFill>
                <a:highlight>
                  <a:srgbClr val="FFFFFF"/>
                </a:highlight>
                <a:latin typeface="Lato"/>
                <a:ea typeface="Lato"/>
                <a:cs typeface="Lato"/>
                <a:sym typeface="Lato"/>
              </a:rPr>
              <a:t>Select MySQL.</a:t>
            </a:r>
            <a:endParaRPr>
              <a:solidFill>
                <a:srgbClr val="333333"/>
              </a:solidFill>
              <a:highlight>
                <a:srgbClr val="FFFFFF"/>
              </a:highlight>
              <a:latin typeface="Lato"/>
              <a:ea typeface="Lato"/>
              <a:cs typeface="Lato"/>
              <a:sym typeface="Lato"/>
            </a:endParaRPr>
          </a:p>
          <a:p>
            <a:pPr indent="0" lvl="0" marL="0" rtl="0" algn="l">
              <a:spcBef>
                <a:spcPts val="1000"/>
              </a:spcBef>
              <a:spcAft>
                <a:spcPts val="1200"/>
              </a:spcAft>
              <a:buNone/>
            </a:pPr>
            <a:r>
              <a:t/>
            </a:r>
            <a:endParaRPr>
              <a:solidFill>
                <a:srgbClr val="333333"/>
              </a:solidFill>
              <a:highlight>
                <a:srgbClr val="FFFFFF"/>
              </a:highlight>
              <a:latin typeface="Lato"/>
              <a:ea typeface="Lato"/>
              <a:cs typeface="Lato"/>
              <a:sym typeface="Lato"/>
            </a:endParaRPr>
          </a:p>
        </p:txBody>
      </p:sp>
      <p:pic>
        <p:nvPicPr>
          <p:cNvPr id="282" name="Google Shape;282;p47"/>
          <p:cNvPicPr preferRelativeResize="0"/>
          <p:nvPr/>
        </p:nvPicPr>
        <p:blipFill rotWithShape="1">
          <a:blip r:embed="rId3">
            <a:alphaModFix/>
          </a:blip>
          <a:srcRect b="0" l="0" r="21580" t="0"/>
          <a:stretch/>
        </p:blipFill>
        <p:spPr>
          <a:xfrm>
            <a:off x="4171350" y="769000"/>
            <a:ext cx="4660949" cy="4136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idx="1" type="body"/>
          </p:nvPr>
        </p:nvSpPr>
        <p:spPr>
          <a:xfrm>
            <a:off x="311700" y="124825"/>
            <a:ext cx="8520600" cy="4527600"/>
          </a:xfrm>
          <a:prstGeom prst="rect">
            <a:avLst/>
          </a:prstGeom>
        </p:spPr>
        <p:txBody>
          <a:bodyPr anchorCtr="0" anchor="t" bIns="91425" lIns="91425" spcFirstLastPara="1" rIns="91425" wrap="square" tIns="91425">
            <a:normAutofit fontScale="55000" lnSpcReduction="20000"/>
          </a:bodyPr>
          <a:lstStyle/>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Under Settings, configure:</a:t>
            </a:r>
            <a:endParaRPr sz="2287">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DB instance identifier: </a:t>
            </a:r>
            <a:r>
              <a:rPr lang="en-GB" sz="2287">
                <a:solidFill>
                  <a:srgbClr val="188038"/>
                </a:solidFill>
                <a:highlight>
                  <a:srgbClr val="F3F4F4"/>
                </a:highlight>
                <a:latin typeface="Lato"/>
                <a:ea typeface="Lato"/>
                <a:cs typeface="Lato"/>
                <a:sym typeface="Lato"/>
              </a:rPr>
              <a:t>lab-db</a:t>
            </a:r>
            <a:endParaRPr sz="2287">
              <a:solidFill>
                <a:srgbClr val="188038"/>
              </a:solidFill>
              <a:highlight>
                <a:srgbClr val="F3F4F4"/>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Master username: </a:t>
            </a:r>
            <a:r>
              <a:rPr lang="en-GB" sz="2287">
                <a:solidFill>
                  <a:srgbClr val="188038"/>
                </a:solidFill>
                <a:highlight>
                  <a:srgbClr val="F3F4F4"/>
                </a:highlight>
                <a:latin typeface="Lato"/>
                <a:ea typeface="Lato"/>
                <a:cs typeface="Lato"/>
                <a:sym typeface="Lato"/>
              </a:rPr>
              <a:t>main</a:t>
            </a:r>
            <a:endParaRPr sz="2287">
              <a:solidFill>
                <a:srgbClr val="188038"/>
              </a:solidFill>
              <a:highlight>
                <a:srgbClr val="F3F4F4"/>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Master password: </a:t>
            </a:r>
            <a:r>
              <a:rPr lang="en-GB" sz="2287">
                <a:solidFill>
                  <a:srgbClr val="188038"/>
                </a:solidFill>
                <a:highlight>
                  <a:srgbClr val="F3F4F4"/>
                </a:highlight>
                <a:latin typeface="Lato"/>
                <a:ea typeface="Lato"/>
                <a:cs typeface="Lato"/>
                <a:sym typeface="Lato"/>
              </a:rPr>
              <a:t>lab-password</a:t>
            </a:r>
            <a:endParaRPr sz="2287">
              <a:solidFill>
                <a:srgbClr val="188038"/>
              </a:solidFill>
              <a:highlight>
                <a:srgbClr val="F3F4F4"/>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Confirm password: </a:t>
            </a:r>
            <a:r>
              <a:rPr lang="en-GB" sz="2287">
                <a:solidFill>
                  <a:srgbClr val="188038"/>
                </a:solidFill>
                <a:highlight>
                  <a:srgbClr val="F3F4F4"/>
                </a:highlight>
                <a:latin typeface="Lato"/>
                <a:ea typeface="Lato"/>
                <a:cs typeface="Lato"/>
                <a:sym typeface="Lato"/>
              </a:rPr>
              <a:t>lab-password</a:t>
            </a:r>
            <a:endParaRPr sz="2287">
              <a:solidFill>
                <a:srgbClr val="188038"/>
              </a:solidFill>
              <a:highlight>
                <a:srgbClr val="F3F4F4"/>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Under DB instance class, configure:</a:t>
            </a:r>
            <a:endParaRPr sz="2287">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Select Burstable classes </a:t>
            </a:r>
            <a:endParaRPr sz="2287">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(includes t classes).</a:t>
            </a:r>
            <a:endParaRPr sz="2287">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rPr lang="en-GB" sz="2287">
                <a:solidFill>
                  <a:srgbClr val="333333"/>
                </a:solidFill>
                <a:highlight>
                  <a:srgbClr val="FFFFFF"/>
                </a:highlight>
                <a:latin typeface="Lato"/>
                <a:ea typeface="Lato"/>
                <a:cs typeface="Lato"/>
                <a:sym typeface="Lato"/>
              </a:rPr>
              <a:t>Select </a:t>
            </a:r>
            <a:r>
              <a:rPr i="1" lang="en-GB" sz="2287">
                <a:solidFill>
                  <a:srgbClr val="333333"/>
                </a:solidFill>
                <a:highlight>
                  <a:srgbClr val="FFFFFF"/>
                </a:highlight>
                <a:latin typeface="Lato"/>
                <a:ea typeface="Lato"/>
                <a:cs typeface="Lato"/>
                <a:sym typeface="Lato"/>
              </a:rPr>
              <a:t>db.t3.micro</a:t>
            </a:r>
            <a:endParaRPr i="1" sz="2287">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t/>
            </a:r>
            <a:endParaRPr sz="1100">
              <a:solidFill>
                <a:srgbClr val="188038"/>
              </a:solidFill>
              <a:highlight>
                <a:srgbClr val="F3F4F4"/>
              </a:highlight>
              <a:latin typeface="Roboto Mono"/>
              <a:ea typeface="Roboto Mono"/>
              <a:cs typeface="Roboto Mono"/>
              <a:sym typeface="Roboto Mono"/>
            </a:endParaRPr>
          </a:p>
          <a:p>
            <a:pPr indent="0" lvl="0" marL="0" rtl="0" algn="l">
              <a:spcBef>
                <a:spcPts val="1000"/>
              </a:spcBef>
              <a:spcAft>
                <a:spcPts val="1200"/>
              </a:spcAft>
              <a:buNone/>
            </a:pPr>
            <a:r>
              <a:t/>
            </a:r>
            <a:endParaRPr b="1" sz="1200">
              <a:solidFill>
                <a:srgbClr val="333333"/>
              </a:solidFill>
              <a:highlight>
                <a:srgbClr val="FFFFFF"/>
              </a:highlight>
              <a:latin typeface="Open Sans"/>
              <a:ea typeface="Open Sans"/>
              <a:cs typeface="Open Sans"/>
              <a:sym typeface="Open Sans"/>
            </a:endParaRPr>
          </a:p>
        </p:txBody>
      </p:sp>
      <p:pic>
        <p:nvPicPr>
          <p:cNvPr id="288" name="Google Shape;288;p48"/>
          <p:cNvPicPr preferRelativeResize="0"/>
          <p:nvPr/>
        </p:nvPicPr>
        <p:blipFill rotWithShape="1">
          <a:blip r:embed="rId3">
            <a:alphaModFix/>
          </a:blip>
          <a:srcRect b="0" l="0" r="0" t="20716"/>
          <a:stretch/>
        </p:blipFill>
        <p:spPr>
          <a:xfrm>
            <a:off x="287875" y="295925"/>
            <a:ext cx="7696125" cy="475775"/>
          </a:xfrm>
          <a:prstGeom prst="rect">
            <a:avLst/>
          </a:prstGeom>
          <a:noFill/>
          <a:ln>
            <a:noFill/>
          </a:ln>
        </p:spPr>
      </p:pic>
      <p:pic>
        <p:nvPicPr>
          <p:cNvPr id="289" name="Google Shape;289;p48"/>
          <p:cNvPicPr preferRelativeResize="0"/>
          <p:nvPr/>
        </p:nvPicPr>
        <p:blipFill>
          <a:blip r:embed="rId4">
            <a:alphaModFix/>
          </a:blip>
          <a:stretch>
            <a:fillRect/>
          </a:stretch>
        </p:blipFill>
        <p:spPr>
          <a:xfrm>
            <a:off x="287875" y="771700"/>
            <a:ext cx="7696125" cy="771525"/>
          </a:xfrm>
          <a:prstGeom prst="rect">
            <a:avLst/>
          </a:prstGeom>
          <a:noFill/>
          <a:ln>
            <a:noFill/>
          </a:ln>
        </p:spPr>
      </p:pic>
      <p:pic>
        <p:nvPicPr>
          <p:cNvPr id="290" name="Google Shape;290;p48"/>
          <p:cNvPicPr preferRelativeResize="0"/>
          <p:nvPr/>
        </p:nvPicPr>
        <p:blipFill>
          <a:blip r:embed="rId5">
            <a:alphaModFix/>
          </a:blip>
          <a:stretch>
            <a:fillRect/>
          </a:stretch>
        </p:blipFill>
        <p:spPr>
          <a:xfrm>
            <a:off x="3202850" y="1613700"/>
            <a:ext cx="5734476" cy="325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idx="1" type="body"/>
          </p:nvPr>
        </p:nvSpPr>
        <p:spPr>
          <a:xfrm>
            <a:off x="311700" y="215400"/>
            <a:ext cx="8520600" cy="481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6" name="Google Shape;296;p49"/>
          <p:cNvPicPr preferRelativeResize="0"/>
          <p:nvPr/>
        </p:nvPicPr>
        <p:blipFill rotWithShape="1">
          <a:blip r:embed="rId3">
            <a:alphaModFix/>
          </a:blip>
          <a:srcRect b="39305" l="0" r="0" t="0"/>
          <a:stretch/>
        </p:blipFill>
        <p:spPr>
          <a:xfrm>
            <a:off x="311700" y="152400"/>
            <a:ext cx="7088500" cy="948775"/>
          </a:xfrm>
          <a:prstGeom prst="rect">
            <a:avLst/>
          </a:prstGeom>
          <a:noFill/>
          <a:ln>
            <a:noFill/>
          </a:ln>
        </p:spPr>
      </p:pic>
      <p:pic>
        <p:nvPicPr>
          <p:cNvPr id="297" name="Google Shape;297;p49"/>
          <p:cNvPicPr preferRelativeResize="0"/>
          <p:nvPr/>
        </p:nvPicPr>
        <p:blipFill>
          <a:blip r:embed="rId4">
            <a:alphaModFix/>
          </a:blip>
          <a:stretch>
            <a:fillRect/>
          </a:stretch>
        </p:blipFill>
        <p:spPr>
          <a:xfrm>
            <a:off x="311700" y="1170450"/>
            <a:ext cx="5800725" cy="864000"/>
          </a:xfrm>
          <a:prstGeom prst="rect">
            <a:avLst/>
          </a:prstGeom>
          <a:noFill/>
          <a:ln>
            <a:noFill/>
          </a:ln>
        </p:spPr>
      </p:pic>
      <p:pic>
        <p:nvPicPr>
          <p:cNvPr id="298" name="Google Shape;298;p49"/>
          <p:cNvPicPr preferRelativeResize="0"/>
          <p:nvPr/>
        </p:nvPicPr>
        <p:blipFill>
          <a:blip r:embed="rId5">
            <a:alphaModFix/>
          </a:blip>
          <a:stretch>
            <a:fillRect/>
          </a:stretch>
        </p:blipFill>
        <p:spPr>
          <a:xfrm>
            <a:off x="311700" y="2103725"/>
            <a:ext cx="5943600" cy="2143750"/>
          </a:xfrm>
          <a:prstGeom prst="rect">
            <a:avLst/>
          </a:prstGeom>
          <a:noFill/>
          <a:ln>
            <a:noFill/>
          </a:ln>
        </p:spPr>
      </p:pic>
      <p:pic>
        <p:nvPicPr>
          <p:cNvPr id="299" name="Google Shape;299;p49"/>
          <p:cNvPicPr preferRelativeResize="0"/>
          <p:nvPr/>
        </p:nvPicPr>
        <p:blipFill>
          <a:blip r:embed="rId6">
            <a:alphaModFix/>
          </a:blip>
          <a:stretch>
            <a:fillRect/>
          </a:stretch>
        </p:blipFill>
        <p:spPr>
          <a:xfrm>
            <a:off x="311700" y="4247475"/>
            <a:ext cx="5943600" cy="864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idx="1" type="body"/>
          </p:nvPr>
        </p:nvSpPr>
        <p:spPr>
          <a:xfrm>
            <a:off x="311700" y="185200"/>
            <a:ext cx="8520600" cy="48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500">
                <a:solidFill>
                  <a:srgbClr val="333333"/>
                </a:solidFill>
                <a:highlight>
                  <a:srgbClr val="FFFFFF"/>
                </a:highlight>
                <a:latin typeface="Lato"/>
                <a:ea typeface="Lato"/>
                <a:cs typeface="Lato"/>
                <a:sym typeface="Lato"/>
              </a:rPr>
              <a:t>Uncheck Enable automatic </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500">
                <a:solidFill>
                  <a:srgbClr val="333333"/>
                </a:solidFill>
                <a:highlight>
                  <a:srgbClr val="FFFFFF"/>
                </a:highlight>
                <a:latin typeface="Lato"/>
                <a:ea typeface="Lato"/>
                <a:cs typeface="Lato"/>
                <a:sym typeface="Lato"/>
              </a:rPr>
              <a:t>backups.</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500">
                <a:solidFill>
                  <a:srgbClr val="333333"/>
                </a:solidFill>
                <a:highlight>
                  <a:srgbClr val="FFFFFF"/>
                </a:highlight>
                <a:latin typeface="Lato"/>
                <a:ea typeface="Lato"/>
                <a:cs typeface="Lato"/>
                <a:sym typeface="Lato"/>
              </a:rPr>
              <a:t>Uncheck Enable encryption</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500">
                <a:solidFill>
                  <a:srgbClr val="333333"/>
                </a:solidFill>
                <a:highlight>
                  <a:srgbClr val="FFFFFF"/>
                </a:highlight>
                <a:latin typeface="Lato"/>
                <a:ea typeface="Lato"/>
                <a:cs typeface="Lato"/>
                <a:sym typeface="Lato"/>
              </a:rPr>
              <a:t>Uncheck Enable Enhanced</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GB" sz="1500">
                <a:solidFill>
                  <a:srgbClr val="333333"/>
                </a:solidFill>
                <a:highlight>
                  <a:srgbClr val="FFFFFF"/>
                </a:highlight>
                <a:latin typeface="Lato"/>
                <a:ea typeface="Lato"/>
                <a:cs typeface="Lato"/>
                <a:sym typeface="Lato"/>
              </a:rPr>
              <a:t> monitoring.</a:t>
            </a:r>
            <a:endParaRPr sz="1500">
              <a:solidFill>
                <a:srgbClr val="333333"/>
              </a:solidFill>
              <a:highlight>
                <a:srgbClr val="FFFFFF"/>
              </a:highlight>
              <a:latin typeface="Lato"/>
              <a:ea typeface="Lato"/>
              <a:cs typeface="Lato"/>
              <a:sym typeface="Lato"/>
            </a:endParaRPr>
          </a:p>
          <a:p>
            <a:pPr indent="0" lvl="0" marL="0" rtl="0" algn="l">
              <a:spcBef>
                <a:spcPts val="0"/>
              </a:spcBef>
              <a:spcAft>
                <a:spcPts val="1200"/>
              </a:spcAft>
              <a:buNone/>
            </a:pPr>
            <a:r>
              <a:t/>
            </a:r>
            <a:endParaRPr/>
          </a:p>
        </p:txBody>
      </p:sp>
      <p:pic>
        <p:nvPicPr>
          <p:cNvPr id="305" name="Google Shape;305;p50"/>
          <p:cNvPicPr preferRelativeResize="0"/>
          <p:nvPr/>
        </p:nvPicPr>
        <p:blipFill>
          <a:blip r:embed="rId3">
            <a:alphaModFix/>
          </a:blip>
          <a:stretch>
            <a:fillRect/>
          </a:stretch>
        </p:blipFill>
        <p:spPr>
          <a:xfrm>
            <a:off x="3172675" y="138925"/>
            <a:ext cx="5659625" cy="4865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2500"/>
              </a:lnSpc>
              <a:spcBef>
                <a:spcPts val="1800"/>
              </a:spcBef>
              <a:spcAft>
                <a:spcPts val="0"/>
              </a:spcAft>
              <a:buClr>
                <a:schemeClr val="dk1"/>
              </a:buClr>
              <a:buSzPts val="1100"/>
              <a:buFont typeface="Arial"/>
              <a:buNone/>
            </a:pPr>
            <a:r>
              <a:rPr b="1" lang="en-GB" sz="2500">
                <a:solidFill>
                  <a:srgbClr val="333333"/>
                </a:solidFill>
                <a:highlight>
                  <a:srgbClr val="FFFFFF"/>
                </a:highlight>
                <a:latin typeface="Lato"/>
                <a:ea typeface="Lato"/>
                <a:cs typeface="Lato"/>
                <a:sym typeface="Lato"/>
              </a:rPr>
              <a:t>Task 4: Interact with Your Database</a:t>
            </a:r>
            <a:endParaRPr b="1" sz="2500">
              <a:solidFill>
                <a:srgbClr val="333333"/>
              </a:solidFill>
              <a:highlight>
                <a:srgbClr val="FFFFFF"/>
              </a:highlight>
              <a:latin typeface="Lato"/>
              <a:ea typeface="Lato"/>
              <a:cs typeface="Lato"/>
              <a:sym typeface="Lato"/>
            </a:endParaRPr>
          </a:p>
          <a:p>
            <a:pPr indent="0" lvl="0" marL="0" rtl="0" algn="l">
              <a:spcBef>
                <a:spcPts val="400"/>
              </a:spcBef>
              <a:spcAft>
                <a:spcPts val="0"/>
              </a:spcAft>
              <a:buNone/>
            </a:pPr>
            <a:r>
              <a:t/>
            </a:r>
            <a:endParaRPr b="1" sz="2500">
              <a:latin typeface="Lato"/>
              <a:ea typeface="Lato"/>
              <a:cs typeface="Lato"/>
              <a:sym typeface="Lato"/>
            </a:endParaRPr>
          </a:p>
        </p:txBody>
      </p:sp>
      <p:sp>
        <p:nvSpPr>
          <p:cNvPr id="311" name="Google Shape;31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GB" sz="1300">
                <a:solidFill>
                  <a:srgbClr val="333333"/>
                </a:solidFill>
                <a:highlight>
                  <a:srgbClr val="FFFFFF"/>
                </a:highlight>
                <a:latin typeface="Lato"/>
                <a:ea typeface="Lato"/>
                <a:cs typeface="Lato"/>
                <a:sym typeface="Lato"/>
              </a:rPr>
              <a:t>To copy the Web Server IP address, choose on the Details drop down menu above these instructions, and then choose Show.Open a new web browser tab, paste the </a:t>
            </a:r>
            <a:r>
              <a:rPr i="1" lang="en-GB" sz="1300">
                <a:solidFill>
                  <a:srgbClr val="333333"/>
                </a:solidFill>
                <a:highlight>
                  <a:srgbClr val="FFFFFF"/>
                </a:highlight>
                <a:latin typeface="Lato"/>
                <a:ea typeface="Lato"/>
                <a:cs typeface="Lato"/>
                <a:sym typeface="Lato"/>
              </a:rPr>
              <a:t>Web Server</a:t>
            </a:r>
            <a:r>
              <a:rPr lang="en-GB" sz="1300">
                <a:solidFill>
                  <a:srgbClr val="333333"/>
                </a:solidFill>
                <a:highlight>
                  <a:srgbClr val="FFFFFF"/>
                </a:highlight>
                <a:latin typeface="Lato"/>
                <a:ea typeface="Lato"/>
                <a:cs typeface="Lato"/>
                <a:sym typeface="Lato"/>
              </a:rPr>
              <a:t> IP address and press Enter.</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The web application will be displayed, showing information about the EC2 instance.Choose the RDS link at the top of the page.</a:t>
            </a:r>
            <a:br>
              <a:rPr lang="en-GB" sz="1300">
                <a:solidFill>
                  <a:srgbClr val="333333"/>
                </a:solidFill>
                <a:highlight>
                  <a:srgbClr val="FFFFFF"/>
                </a:highlight>
                <a:latin typeface="Lato"/>
                <a:ea typeface="Lato"/>
                <a:cs typeface="Lato"/>
                <a:sym typeface="Lato"/>
              </a:rPr>
            </a:br>
            <a:r>
              <a:rPr lang="en-GB" sz="1300">
                <a:solidFill>
                  <a:srgbClr val="333333"/>
                </a:solidFill>
                <a:highlight>
                  <a:srgbClr val="FFFFFF"/>
                </a:highlight>
                <a:latin typeface="Lato"/>
                <a:ea typeface="Lato"/>
                <a:cs typeface="Lato"/>
                <a:sym typeface="Lato"/>
              </a:rPr>
              <a:t>You will now configure the application to connect to your database.</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t/>
            </a:r>
            <a:endParaRPr sz="1300">
              <a:solidFill>
                <a:srgbClr val="333333"/>
              </a:solidFill>
              <a:highlight>
                <a:srgbClr val="FFFFFF"/>
              </a:highlight>
              <a:latin typeface="Lato"/>
              <a:ea typeface="Lato"/>
              <a:cs typeface="Lato"/>
              <a:sym typeface="Lato"/>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1200"/>
              </a:spcAft>
              <a:buNone/>
            </a:pPr>
            <a:r>
              <a:t/>
            </a:r>
            <a:endParaRPr/>
          </a:p>
        </p:txBody>
      </p:sp>
      <p:pic>
        <p:nvPicPr>
          <p:cNvPr id="312" name="Google Shape;312;p51"/>
          <p:cNvPicPr preferRelativeResize="0"/>
          <p:nvPr/>
        </p:nvPicPr>
        <p:blipFill>
          <a:blip r:embed="rId3">
            <a:alphaModFix/>
          </a:blip>
          <a:stretch>
            <a:fillRect/>
          </a:stretch>
        </p:blipFill>
        <p:spPr>
          <a:xfrm>
            <a:off x="464450" y="2571750"/>
            <a:ext cx="8244276" cy="1914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390750"/>
            <a:ext cx="8641200" cy="46866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b="1" lang="en-GB" sz="1700">
                <a:solidFill>
                  <a:schemeClr val="dk1"/>
                </a:solidFill>
              </a:rPr>
              <a:t>Task 1: Launch Your Amazon EC2 Instance</a:t>
            </a:r>
            <a:endParaRPr/>
          </a:p>
          <a:p>
            <a:pPr indent="0" lvl="0" marL="0" rtl="0" algn="l">
              <a:spcBef>
                <a:spcPts val="1200"/>
              </a:spcBef>
              <a:spcAft>
                <a:spcPts val="0"/>
              </a:spcAft>
              <a:buNone/>
            </a:pPr>
            <a:r>
              <a:rPr lang="en-GB" sz="1100">
                <a:solidFill>
                  <a:schemeClr val="dk1"/>
                </a:solidFill>
              </a:rPr>
              <a:t>In the </a:t>
            </a:r>
            <a:r>
              <a:rPr b="1" lang="en-GB" sz="1100">
                <a:solidFill>
                  <a:schemeClr val="dk1"/>
                </a:solidFill>
              </a:rPr>
              <a:t>AWS Management Console</a:t>
            </a:r>
            <a:r>
              <a:rPr lang="en-GB" sz="1100">
                <a:solidFill>
                  <a:schemeClr val="dk1"/>
                </a:solidFill>
              </a:rPr>
              <a:t> choose </a:t>
            </a:r>
            <a:r>
              <a:rPr b="1" lang="en-GB" sz="1100">
                <a:solidFill>
                  <a:schemeClr val="dk1"/>
                </a:solidFill>
              </a:rPr>
              <a:t>Services</a:t>
            </a:r>
            <a:r>
              <a:rPr lang="en-GB" sz="1100">
                <a:solidFill>
                  <a:schemeClr val="dk1"/>
                </a:solidFill>
              </a:rPr>
              <a:t>, choose </a:t>
            </a:r>
            <a:r>
              <a:rPr b="1" lang="en-GB" sz="1100">
                <a:solidFill>
                  <a:schemeClr val="dk1"/>
                </a:solidFill>
              </a:rPr>
              <a:t>Compute</a:t>
            </a:r>
            <a:r>
              <a:rPr lang="en-GB" sz="1100">
                <a:solidFill>
                  <a:schemeClr val="dk1"/>
                </a:solidFill>
              </a:rPr>
              <a:t> and then choose </a:t>
            </a:r>
            <a:r>
              <a:rPr b="1" lang="en-GB" sz="1100">
                <a:solidFill>
                  <a:schemeClr val="dk1"/>
                </a:solidFill>
              </a:rPr>
              <a:t>EC2</a:t>
            </a:r>
            <a:r>
              <a:rPr lang="en-GB" sz="1100">
                <a:solidFill>
                  <a:schemeClr val="dk1"/>
                </a:solidFill>
              </a:rPr>
              <a:t>.</a:t>
            </a:r>
            <a:br>
              <a:rPr lang="en-GB" sz="1100">
                <a:solidFill>
                  <a:schemeClr val="dk1"/>
                </a:solidFill>
              </a:rPr>
            </a:br>
            <a:r>
              <a:rPr b="1" lang="en-GB" sz="1100">
                <a:solidFill>
                  <a:schemeClr val="dk1"/>
                </a:solidFill>
              </a:rPr>
              <a:t>Note</a:t>
            </a:r>
            <a:r>
              <a:rPr lang="en-GB" sz="1100">
                <a:solidFill>
                  <a:schemeClr val="dk1"/>
                </a:solidFill>
              </a:rPr>
              <a:t>: Verify that your EC2 console is currently managing resources in the </a:t>
            </a:r>
            <a:r>
              <a:rPr b="1" lang="en-GB" sz="1100">
                <a:solidFill>
                  <a:schemeClr val="dk1"/>
                </a:solidFill>
              </a:rPr>
              <a:t>N. Virginia</a:t>
            </a:r>
            <a:r>
              <a:rPr lang="en-GB" sz="1100">
                <a:solidFill>
                  <a:schemeClr val="dk1"/>
                </a:solidFill>
              </a:rPr>
              <a:t> (us-east-1) region. And Verify that you are the same region by looking at the drop down menu at the top of the screen, to the left of your username. If it does not already indicate N. Virginia, choose the N. Virginia region from the region menu before proceeding to the next step.</a:t>
            </a:r>
            <a:endParaRPr sz="1100">
              <a:solidFill>
                <a:schemeClr val="dk1"/>
              </a:solidFill>
            </a:endParaRPr>
          </a:p>
          <a:p>
            <a:pPr indent="0" lvl="0" marL="0" rtl="0" algn="l">
              <a:spcBef>
                <a:spcPts val="1200"/>
              </a:spcBef>
              <a:spcAft>
                <a:spcPts val="0"/>
              </a:spcAft>
              <a:buNone/>
            </a:pPr>
            <a:r>
              <a:rPr lang="en-GB" sz="1100">
                <a:solidFill>
                  <a:schemeClr val="dk1"/>
                </a:solidFill>
              </a:rPr>
              <a:t>Choose the Launch instance  menu and select </a:t>
            </a:r>
            <a:r>
              <a:rPr b="1" lang="en-GB" sz="1100">
                <a:solidFill>
                  <a:schemeClr val="dk1"/>
                </a:solidFill>
              </a:rPr>
              <a:t>Launch instance</a:t>
            </a:r>
            <a:r>
              <a:rPr lang="en-GB" sz="1100">
                <a:solidFill>
                  <a:schemeClr val="dk1"/>
                </a:solidFill>
              </a:rPr>
              <a:t>.</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73" name="Google Shape;73;p16"/>
          <p:cNvPicPr preferRelativeResize="0"/>
          <p:nvPr/>
        </p:nvPicPr>
        <p:blipFill>
          <a:blip r:embed="rId3">
            <a:alphaModFix/>
          </a:blip>
          <a:stretch>
            <a:fillRect/>
          </a:stretch>
        </p:blipFill>
        <p:spPr>
          <a:xfrm>
            <a:off x="680575" y="2126675"/>
            <a:ext cx="4714849" cy="2822125"/>
          </a:xfrm>
          <a:prstGeom prst="rect">
            <a:avLst/>
          </a:prstGeom>
          <a:noFill/>
          <a:ln>
            <a:noFill/>
          </a:ln>
        </p:spPr>
      </p:pic>
      <p:pic>
        <p:nvPicPr>
          <p:cNvPr id="74" name="Google Shape;74;p16"/>
          <p:cNvPicPr preferRelativeResize="0"/>
          <p:nvPr/>
        </p:nvPicPr>
        <p:blipFill>
          <a:blip r:embed="rId4">
            <a:alphaModFix/>
          </a:blip>
          <a:stretch>
            <a:fillRect/>
          </a:stretch>
        </p:blipFill>
        <p:spPr>
          <a:xfrm>
            <a:off x="5617272" y="2473925"/>
            <a:ext cx="3273604" cy="2264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idx="1" type="body"/>
          </p:nvPr>
        </p:nvSpPr>
        <p:spPr>
          <a:xfrm>
            <a:off x="311700" y="175150"/>
            <a:ext cx="8520600" cy="439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52"/>
          <p:cNvPicPr preferRelativeResize="0"/>
          <p:nvPr/>
        </p:nvPicPr>
        <p:blipFill>
          <a:blip r:embed="rId3">
            <a:alphaModFix/>
          </a:blip>
          <a:stretch>
            <a:fillRect/>
          </a:stretch>
        </p:blipFill>
        <p:spPr>
          <a:xfrm>
            <a:off x="311700" y="152400"/>
            <a:ext cx="8520600" cy="1790700"/>
          </a:xfrm>
          <a:prstGeom prst="rect">
            <a:avLst/>
          </a:prstGeom>
          <a:noFill/>
          <a:ln>
            <a:noFill/>
          </a:ln>
        </p:spPr>
      </p:pic>
      <p:pic>
        <p:nvPicPr>
          <p:cNvPr id="319" name="Google Shape;319;p52"/>
          <p:cNvPicPr preferRelativeResize="0"/>
          <p:nvPr/>
        </p:nvPicPr>
        <p:blipFill>
          <a:blip r:embed="rId4">
            <a:alphaModFix/>
          </a:blip>
          <a:stretch>
            <a:fillRect/>
          </a:stretch>
        </p:blipFill>
        <p:spPr>
          <a:xfrm>
            <a:off x="311700" y="2127850"/>
            <a:ext cx="8520600" cy="2838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3"/>
          <p:cNvPicPr preferRelativeResize="0"/>
          <p:nvPr/>
        </p:nvPicPr>
        <p:blipFill rotWithShape="1">
          <a:blip r:embed="rId3">
            <a:alphaModFix/>
          </a:blip>
          <a:srcRect b="22726" l="0" r="0" t="0"/>
          <a:stretch/>
        </p:blipFill>
        <p:spPr>
          <a:xfrm>
            <a:off x="382175" y="373875"/>
            <a:ext cx="8428401" cy="1683550"/>
          </a:xfrm>
          <a:prstGeom prst="rect">
            <a:avLst/>
          </a:prstGeom>
          <a:noFill/>
          <a:ln>
            <a:noFill/>
          </a:ln>
        </p:spPr>
      </p:pic>
      <p:pic>
        <p:nvPicPr>
          <p:cNvPr id="325" name="Google Shape;325;p53"/>
          <p:cNvPicPr preferRelativeResize="0"/>
          <p:nvPr/>
        </p:nvPicPr>
        <p:blipFill>
          <a:blip r:embed="rId4">
            <a:alphaModFix/>
          </a:blip>
          <a:stretch>
            <a:fillRect/>
          </a:stretch>
        </p:blipFill>
        <p:spPr>
          <a:xfrm>
            <a:off x="333400" y="2227350"/>
            <a:ext cx="8477176" cy="1857375"/>
          </a:xfrm>
          <a:prstGeom prst="rect">
            <a:avLst/>
          </a:prstGeom>
          <a:noFill/>
          <a:ln>
            <a:noFill/>
          </a:ln>
        </p:spPr>
      </p:pic>
      <p:sp>
        <p:nvSpPr>
          <p:cNvPr id="326" name="Google Shape;326;p53"/>
          <p:cNvSpPr txBox="1"/>
          <p:nvPr/>
        </p:nvSpPr>
        <p:spPr>
          <a:xfrm>
            <a:off x="344250" y="4261750"/>
            <a:ext cx="84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End the lab</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700">
              <a:solidFill>
                <a:schemeClr val="dk1"/>
              </a:solidFill>
            </a:endParaRPr>
          </a:p>
          <a:p>
            <a:pPr indent="0" lvl="0" marL="0" rtl="0" algn="ctr">
              <a:spcBef>
                <a:spcPts val="1200"/>
              </a:spcBef>
              <a:spcAft>
                <a:spcPts val="0"/>
              </a:spcAft>
              <a:buNone/>
            </a:pPr>
            <a:r>
              <a:t/>
            </a:r>
            <a:endParaRPr sz="2700">
              <a:solidFill>
                <a:schemeClr val="dk1"/>
              </a:solidFill>
            </a:endParaRPr>
          </a:p>
          <a:p>
            <a:pPr indent="0" lvl="0" marL="0" rtl="0" algn="ctr">
              <a:spcBef>
                <a:spcPts val="1200"/>
              </a:spcBef>
              <a:spcAft>
                <a:spcPts val="1200"/>
              </a:spcAft>
              <a:buNone/>
            </a:pPr>
            <a:r>
              <a:rPr lang="en-GB" sz="2700">
                <a:solidFill>
                  <a:schemeClr val="dk1"/>
                </a:solidFill>
              </a:rPr>
              <a:t>LAB 4 - IAM</a:t>
            </a:r>
            <a:endParaRPr sz="27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GB" sz="2300"/>
              <a:t>Lab 4: Introduction to AWS IAM</a:t>
            </a:r>
            <a:endParaRPr b="1" sz="2300"/>
          </a:p>
          <a:p>
            <a:pPr indent="0" lvl="0" marL="0" rtl="0" algn="l">
              <a:spcBef>
                <a:spcPts val="600"/>
              </a:spcBef>
              <a:spcAft>
                <a:spcPts val="0"/>
              </a:spcAft>
              <a:buNone/>
            </a:pPr>
            <a:r>
              <a:t/>
            </a:r>
            <a:endParaRPr/>
          </a:p>
        </p:txBody>
      </p:sp>
      <p:sp>
        <p:nvSpPr>
          <p:cNvPr id="337" name="Google Shape;337;p55"/>
          <p:cNvSpPr txBox="1"/>
          <p:nvPr>
            <p:ph idx="1" type="body"/>
          </p:nvPr>
        </p:nvSpPr>
        <p:spPr>
          <a:xfrm>
            <a:off x="311700" y="1152475"/>
            <a:ext cx="8682000" cy="399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solidFill>
                  <a:schemeClr val="dk1"/>
                </a:solidFill>
              </a:rPr>
              <a:t>AWS Identity and Access Management (IAM)</a:t>
            </a:r>
            <a:r>
              <a:rPr lang="en-GB" sz="1100">
                <a:solidFill>
                  <a:schemeClr val="dk1"/>
                </a:solidFill>
              </a:rPr>
              <a:t> is a web service that enables Amazon Web Services (AWS) customers to manage users and user permissions in AWS. With IAM, you can centrally manage users, security credentials such as access keys, and permissions that control which AWS resources users can access.</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Exploring pre-created IAM Users and Groups</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Inspecting IAM policies as applied to the pre-created groups</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Following a real-world scenario, adding users to groups with </a:t>
            </a:r>
            <a:endParaRPr sz="1100">
              <a:solidFill>
                <a:schemeClr val="dk1"/>
              </a:solidFill>
            </a:endParaRPr>
          </a:p>
          <a:p>
            <a:pPr indent="0" lvl="0" marL="457200" rtl="0" algn="l">
              <a:spcBef>
                <a:spcPts val="1200"/>
              </a:spcBef>
              <a:spcAft>
                <a:spcPts val="0"/>
              </a:spcAft>
              <a:buNone/>
            </a:pPr>
            <a:r>
              <a:rPr lang="en-GB" sz="1100">
                <a:solidFill>
                  <a:schemeClr val="dk1"/>
                </a:solidFill>
              </a:rPr>
              <a:t>specific capabilities enabled</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Locating and using the IAM sign-in URL</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Experimenting with the effects of policies on service access</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1200"/>
              </a:spcAft>
              <a:buNone/>
            </a:pPr>
            <a:r>
              <a:t/>
            </a:r>
            <a:endParaRPr/>
          </a:p>
        </p:txBody>
      </p:sp>
      <p:pic>
        <p:nvPicPr>
          <p:cNvPr id="338" name="Google Shape;338;p55"/>
          <p:cNvPicPr preferRelativeResize="0"/>
          <p:nvPr/>
        </p:nvPicPr>
        <p:blipFill rotWithShape="1">
          <a:blip r:embed="rId3">
            <a:alphaModFix/>
          </a:blip>
          <a:srcRect b="0" l="14374" r="3624" t="11134"/>
          <a:stretch/>
        </p:blipFill>
        <p:spPr>
          <a:xfrm>
            <a:off x="4791300" y="1718225"/>
            <a:ext cx="4202376" cy="2230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idx="1" type="body"/>
          </p:nvPr>
        </p:nvSpPr>
        <p:spPr>
          <a:xfrm>
            <a:off x="311700" y="323175"/>
            <a:ext cx="8520600" cy="45873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Clr>
                <a:schemeClr val="dk1"/>
              </a:buClr>
              <a:buSzPts val="1100"/>
              <a:buFont typeface="Arial"/>
              <a:buNone/>
            </a:pPr>
            <a:r>
              <a:rPr b="1" lang="en-GB" sz="1700">
                <a:solidFill>
                  <a:schemeClr val="dk1"/>
                </a:solidFill>
              </a:rPr>
              <a:t>Task 1: Explore the Users and Groups</a:t>
            </a:r>
            <a:endParaRPr b="1" sz="17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In this task, you will explore the Users and Groups that have already been created for you in IAM.</a:t>
            </a:r>
            <a:endParaRPr sz="1100">
              <a:solidFill>
                <a:schemeClr val="dk1"/>
              </a:solidFill>
            </a:endParaRPr>
          </a:p>
          <a:p>
            <a:pPr indent="0" lvl="0" marL="0" rtl="0" algn="l">
              <a:spcBef>
                <a:spcPts val="1200"/>
              </a:spcBef>
              <a:spcAft>
                <a:spcPts val="0"/>
              </a:spcAft>
              <a:buNone/>
            </a:pPr>
            <a:r>
              <a:rPr lang="en-GB" sz="1100">
                <a:solidFill>
                  <a:schemeClr val="dk1"/>
                </a:solidFill>
              </a:rPr>
              <a:t>In the </a:t>
            </a:r>
            <a:r>
              <a:rPr b="1" lang="en-GB" sz="1100">
                <a:solidFill>
                  <a:schemeClr val="dk1"/>
                </a:solidFill>
              </a:rPr>
              <a:t>AWS Management Console</a:t>
            </a:r>
            <a:r>
              <a:rPr lang="en-GB" sz="1100">
                <a:solidFill>
                  <a:schemeClr val="dk1"/>
                </a:solidFill>
              </a:rPr>
              <a:t>, on the </a:t>
            </a:r>
            <a:r>
              <a:rPr b="1" lang="en-GB" sz="1100">
                <a:solidFill>
                  <a:schemeClr val="dk1"/>
                </a:solidFill>
              </a:rPr>
              <a:t>Services</a:t>
            </a:r>
            <a:r>
              <a:rPr lang="en-GB" sz="1100">
                <a:solidFill>
                  <a:schemeClr val="dk1"/>
                </a:solidFill>
              </a:rPr>
              <a:t> menu, select </a:t>
            </a:r>
            <a:r>
              <a:rPr b="1" lang="en-GB" sz="1100">
                <a:solidFill>
                  <a:schemeClr val="dk1"/>
                </a:solidFill>
              </a:rPr>
              <a:t>IAM</a:t>
            </a:r>
            <a:r>
              <a:rPr lang="en-GB" sz="1100">
                <a:solidFill>
                  <a:schemeClr val="dk1"/>
                </a:solidFill>
              </a:rPr>
              <a:t>.</a:t>
            </a:r>
            <a:br>
              <a:rPr lang="en-GB" sz="1100">
                <a:solidFill>
                  <a:schemeClr val="dk1"/>
                </a:solidFill>
              </a:rPr>
            </a:br>
            <a:r>
              <a:rPr lang="en-GB" sz="1100">
                <a:solidFill>
                  <a:schemeClr val="dk1"/>
                </a:solidFill>
              </a:rPr>
              <a:t>In the navigation pane on the left, choose </a:t>
            </a:r>
            <a:r>
              <a:rPr b="1" lang="en-GB" sz="1100">
                <a:solidFill>
                  <a:schemeClr val="dk1"/>
                </a:solidFill>
              </a:rPr>
              <a:t>Users</a:t>
            </a:r>
            <a:r>
              <a:rPr lang="en-GB" sz="1100">
                <a:solidFill>
                  <a:schemeClr val="dk1"/>
                </a:solidFill>
              </a:rPr>
              <a:t>.</a:t>
            </a:r>
            <a:br>
              <a:rPr lang="en-GB" sz="1100">
                <a:solidFill>
                  <a:schemeClr val="dk1"/>
                </a:solidFill>
              </a:rPr>
            </a:br>
            <a:r>
              <a:rPr lang="en-GB" sz="1100">
                <a:solidFill>
                  <a:schemeClr val="dk1"/>
                </a:solidFill>
              </a:rPr>
              <a:t>The following IAM Users have been created for you:</a:t>
            </a:r>
            <a:endParaRPr sz="1100">
              <a:solidFill>
                <a:schemeClr val="dk1"/>
              </a:solidFill>
            </a:endParaRPr>
          </a:p>
          <a:p>
            <a:pPr indent="-298450" lvl="1" marL="914400" rtl="0" algn="l">
              <a:spcBef>
                <a:spcPts val="1200"/>
              </a:spcBef>
              <a:spcAft>
                <a:spcPts val="0"/>
              </a:spcAft>
              <a:buClr>
                <a:schemeClr val="dk1"/>
              </a:buClr>
              <a:buSzPts val="1100"/>
              <a:buChar char="○"/>
            </a:pPr>
            <a:r>
              <a:rPr lang="en-GB" sz="1100">
                <a:solidFill>
                  <a:schemeClr val="dk1"/>
                </a:solidFill>
              </a:rPr>
              <a:t>user-1</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user-2</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user-3</a:t>
            </a:r>
            <a:endParaRPr sz="1100">
              <a:solidFill>
                <a:schemeClr val="dk1"/>
              </a:solidFill>
            </a:endParaRPr>
          </a:p>
          <a:p>
            <a:pPr indent="0" lvl="0" marL="0" rtl="0" algn="l">
              <a:spcBef>
                <a:spcPts val="1200"/>
              </a:spcBef>
              <a:spcAft>
                <a:spcPts val="0"/>
              </a:spcAft>
              <a:buNone/>
            </a:pPr>
            <a:r>
              <a:rPr lang="en-GB" sz="1100">
                <a:solidFill>
                  <a:schemeClr val="dk1"/>
                </a:solidFill>
              </a:rPr>
              <a:t>Choose </a:t>
            </a:r>
            <a:r>
              <a:rPr b="1" lang="en-GB" sz="1100">
                <a:solidFill>
                  <a:schemeClr val="dk1"/>
                </a:solidFill>
              </a:rPr>
              <a:t>user-1</a:t>
            </a:r>
            <a:r>
              <a:rPr lang="en-GB" sz="1100">
                <a:solidFill>
                  <a:schemeClr val="dk1"/>
                </a:solidFill>
              </a:rPr>
              <a:t>.</a:t>
            </a:r>
            <a:br>
              <a:rPr lang="en-GB" sz="1100">
                <a:solidFill>
                  <a:schemeClr val="dk1"/>
                </a:solidFill>
              </a:rPr>
            </a:br>
            <a:r>
              <a:rPr lang="en-GB" sz="1100">
                <a:solidFill>
                  <a:schemeClr val="dk1"/>
                </a:solidFill>
              </a:rPr>
              <a:t>This will bring to a summary page for user-1. The </a:t>
            </a:r>
            <a:r>
              <a:rPr b="1" lang="en-GB" sz="1100">
                <a:solidFill>
                  <a:schemeClr val="dk1"/>
                </a:solidFill>
              </a:rPr>
              <a:t>Permissions</a:t>
            </a:r>
            <a:r>
              <a:rPr lang="en-GB" sz="1100">
                <a:solidFill>
                  <a:schemeClr val="dk1"/>
                </a:solidFill>
              </a:rPr>
              <a:t> tab will be displayed.</a:t>
            </a:r>
            <a:br>
              <a:rPr lang="en-GB" sz="1100">
                <a:solidFill>
                  <a:schemeClr val="dk1"/>
                </a:solidFill>
              </a:rPr>
            </a:br>
            <a:r>
              <a:rPr lang="en-GB" sz="1100">
                <a:solidFill>
                  <a:schemeClr val="dk1"/>
                </a:solidFill>
              </a:rPr>
              <a:t>Notice that user-1 does not have any permissions.</a:t>
            </a:r>
            <a:br>
              <a:rPr lang="en-GB" sz="1100">
                <a:solidFill>
                  <a:schemeClr val="dk1"/>
                </a:solidFill>
              </a:rPr>
            </a:br>
            <a:r>
              <a:rPr lang="en-GB" sz="1100">
                <a:solidFill>
                  <a:schemeClr val="dk1"/>
                </a:solidFill>
              </a:rPr>
              <a:t>Choose the </a:t>
            </a:r>
            <a:r>
              <a:rPr b="1" lang="en-GB" sz="1100">
                <a:solidFill>
                  <a:schemeClr val="dk1"/>
                </a:solidFill>
              </a:rPr>
              <a:t>Groups</a:t>
            </a:r>
            <a:r>
              <a:rPr lang="en-GB" sz="1100">
                <a:solidFill>
                  <a:schemeClr val="dk1"/>
                </a:solidFill>
              </a:rPr>
              <a:t> tab.</a:t>
            </a:r>
            <a:br>
              <a:rPr lang="en-GB" sz="1100">
                <a:solidFill>
                  <a:schemeClr val="dk1"/>
                </a:solidFill>
              </a:rPr>
            </a:br>
            <a:r>
              <a:rPr lang="en-GB" sz="1100">
                <a:solidFill>
                  <a:schemeClr val="dk1"/>
                </a:solidFill>
              </a:rPr>
              <a:t>user-1 also is not a member of any groups.</a:t>
            </a:r>
            <a:br>
              <a:rPr lang="en-GB" sz="1100">
                <a:solidFill>
                  <a:schemeClr val="dk1"/>
                </a:solidFill>
              </a:rPr>
            </a:br>
            <a:r>
              <a:rPr lang="en-GB" sz="1100">
                <a:solidFill>
                  <a:schemeClr val="dk1"/>
                </a:solidFill>
              </a:rPr>
              <a:t>Choose the </a:t>
            </a:r>
            <a:r>
              <a:rPr b="1" lang="en-GB" sz="1100">
                <a:solidFill>
                  <a:schemeClr val="dk1"/>
                </a:solidFill>
              </a:rPr>
              <a:t>Security credentials</a:t>
            </a:r>
            <a:r>
              <a:rPr lang="en-GB" sz="1100">
                <a:solidFill>
                  <a:schemeClr val="dk1"/>
                </a:solidFill>
              </a:rPr>
              <a:t> tab.</a:t>
            </a:r>
            <a:br>
              <a:rPr lang="en-GB" sz="1100">
                <a:solidFill>
                  <a:schemeClr val="dk1"/>
                </a:solidFill>
              </a:rPr>
            </a:br>
            <a:r>
              <a:rPr lang="en-GB" sz="1100">
                <a:solidFill>
                  <a:schemeClr val="dk1"/>
                </a:solidFill>
              </a:rPr>
              <a:t>user-1 is assigned a </a:t>
            </a:r>
            <a:r>
              <a:rPr b="1" lang="en-GB" sz="1100">
                <a:solidFill>
                  <a:schemeClr val="dk1"/>
                </a:solidFill>
              </a:rPr>
              <a:t>Console password</a:t>
            </a:r>
            <a:endParaRPr b="1" sz="1100">
              <a:solidFill>
                <a:schemeClr val="dk1"/>
              </a:solidFill>
            </a:endParaRPr>
          </a:p>
          <a:p>
            <a:pPr indent="0" lvl="0" marL="0" rtl="0" algn="l">
              <a:spcBef>
                <a:spcPts val="1200"/>
              </a:spcBef>
              <a:spcAft>
                <a:spcPts val="1200"/>
              </a:spcAft>
              <a:buNone/>
            </a:pPr>
            <a:r>
              <a:t/>
            </a:r>
            <a:endParaRPr/>
          </a:p>
        </p:txBody>
      </p:sp>
      <p:pic>
        <p:nvPicPr>
          <p:cNvPr id="344" name="Google Shape;344;p56"/>
          <p:cNvPicPr preferRelativeResize="0"/>
          <p:nvPr/>
        </p:nvPicPr>
        <p:blipFill>
          <a:blip r:embed="rId3">
            <a:alphaModFix/>
          </a:blip>
          <a:stretch>
            <a:fillRect/>
          </a:stretch>
        </p:blipFill>
        <p:spPr>
          <a:xfrm>
            <a:off x="3776325" y="1338025"/>
            <a:ext cx="4956452" cy="1233725"/>
          </a:xfrm>
          <a:prstGeom prst="rect">
            <a:avLst/>
          </a:prstGeom>
          <a:noFill/>
          <a:ln>
            <a:noFill/>
          </a:ln>
        </p:spPr>
      </p:pic>
      <p:pic>
        <p:nvPicPr>
          <p:cNvPr id="345" name="Google Shape;345;p56"/>
          <p:cNvPicPr preferRelativeResize="0"/>
          <p:nvPr/>
        </p:nvPicPr>
        <p:blipFill>
          <a:blip r:embed="rId4">
            <a:alphaModFix/>
          </a:blip>
          <a:stretch>
            <a:fillRect/>
          </a:stretch>
        </p:blipFill>
        <p:spPr>
          <a:xfrm>
            <a:off x="4039262" y="3233202"/>
            <a:ext cx="4430575" cy="1059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idx="1" type="body"/>
          </p:nvPr>
        </p:nvSpPr>
        <p:spPr>
          <a:xfrm>
            <a:off x="311700" y="283275"/>
            <a:ext cx="8520600" cy="4285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100">
                <a:solidFill>
                  <a:schemeClr val="dk1"/>
                </a:solidFill>
              </a:rPr>
              <a:t>In the navigation pane on the left, choose </a:t>
            </a:r>
            <a:r>
              <a:rPr b="1" lang="en-GB" sz="1100">
                <a:solidFill>
                  <a:schemeClr val="dk1"/>
                </a:solidFill>
              </a:rPr>
              <a:t>User groups</a:t>
            </a:r>
            <a:r>
              <a:rPr lang="en-GB" sz="1100">
                <a:solidFill>
                  <a:schemeClr val="dk1"/>
                </a:solidFill>
              </a:rPr>
              <a:t>.</a:t>
            </a:r>
            <a:br>
              <a:rPr lang="en-GB" sz="1100">
                <a:solidFill>
                  <a:schemeClr val="dk1"/>
                </a:solidFill>
              </a:rPr>
            </a:br>
            <a:r>
              <a:rPr lang="en-GB" sz="1100">
                <a:solidFill>
                  <a:schemeClr val="dk1"/>
                </a:solidFill>
              </a:rPr>
              <a:t>The following groups have already been created for you:</a:t>
            </a:r>
            <a:endParaRPr sz="1100">
              <a:solidFill>
                <a:schemeClr val="dk1"/>
              </a:solidFill>
            </a:endParaRPr>
          </a:p>
          <a:p>
            <a:pPr indent="-298450" lvl="1" marL="914400" rtl="0" algn="l">
              <a:spcBef>
                <a:spcPts val="1200"/>
              </a:spcBef>
              <a:spcAft>
                <a:spcPts val="0"/>
              </a:spcAft>
              <a:buClr>
                <a:schemeClr val="dk1"/>
              </a:buClr>
              <a:buSzPts val="1100"/>
              <a:buChar char="○"/>
            </a:pPr>
            <a:r>
              <a:rPr lang="en-GB" sz="1100">
                <a:solidFill>
                  <a:schemeClr val="dk1"/>
                </a:solidFill>
              </a:rPr>
              <a:t>EC2-Admin</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EC2-Support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S3-Support</a:t>
            </a:r>
            <a:endParaRPr sz="1100">
              <a:solidFill>
                <a:schemeClr val="dk1"/>
              </a:solidFill>
            </a:endParaRPr>
          </a:p>
          <a:p>
            <a:pPr indent="0" lvl="0" marL="0" rtl="0" algn="l">
              <a:spcBef>
                <a:spcPts val="1200"/>
              </a:spcBef>
              <a:spcAft>
                <a:spcPts val="0"/>
              </a:spcAft>
              <a:buNone/>
            </a:pPr>
            <a:r>
              <a:rPr lang="en-GB" sz="1100">
                <a:solidFill>
                  <a:schemeClr val="dk1"/>
                </a:solidFill>
              </a:rPr>
              <a:t>Choose the </a:t>
            </a:r>
            <a:r>
              <a:rPr b="1" lang="en-GB" sz="1100">
                <a:solidFill>
                  <a:schemeClr val="dk1"/>
                </a:solidFill>
              </a:rPr>
              <a:t>EC2-Support</a:t>
            </a:r>
            <a:r>
              <a:rPr lang="en-GB" sz="1100">
                <a:solidFill>
                  <a:schemeClr val="dk1"/>
                </a:solidFill>
              </a:rPr>
              <a:t> group.</a:t>
            </a:r>
            <a:br>
              <a:rPr lang="en-GB" sz="1100">
                <a:solidFill>
                  <a:schemeClr val="dk1"/>
                </a:solidFill>
              </a:rPr>
            </a:br>
            <a:r>
              <a:rPr lang="en-GB" sz="1100">
                <a:solidFill>
                  <a:schemeClr val="dk1"/>
                </a:solidFill>
              </a:rPr>
              <a:t>This will bring you to the summary page for the </a:t>
            </a:r>
            <a:r>
              <a:rPr b="1" lang="en-GB" sz="1100">
                <a:solidFill>
                  <a:schemeClr val="dk1"/>
                </a:solidFill>
              </a:rPr>
              <a:t>EC2-Support</a:t>
            </a:r>
            <a:r>
              <a:rPr lang="en-GB" sz="1100">
                <a:solidFill>
                  <a:schemeClr val="dk1"/>
                </a:solidFill>
              </a:rPr>
              <a:t> group.</a:t>
            </a:r>
            <a:endParaRPr sz="1100">
              <a:solidFill>
                <a:schemeClr val="dk1"/>
              </a:solidFill>
            </a:endParaRPr>
          </a:p>
          <a:p>
            <a:pPr indent="0" lvl="0" marL="0" rtl="0" algn="l">
              <a:spcBef>
                <a:spcPts val="1200"/>
              </a:spcBef>
              <a:spcAft>
                <a:spcPts val="0"/>
              </a:spcAft>
              <a:buNone/>
            </a:pPr>
            <a:r>
              <a:rPr lang="en-GB" sz="1100">
                <a:solidFill>
                  <a:schemeClr val="dk1"/>
                </a:solidFill>
              </a:rPr>
              <a:t>Choose the </a:t>
            </a:r>
            <a:r>
              <a:rPr b="1" lang="en-GB" sz="1100">
                <a:solidFill>
                  <a:schemeClr val="dk1"/>
                </a:solidFill>
              </a:rPr>
              <a:t>Permissions</a:t>
            </a:r>
            <a:r>
              <a:rPr lang="en-GB" sz="1100">
                <a:solidFill>
                  <a:schemeClr val="dk1"/>
                </a:solidFill>
              </a:rPr>
              <a:t> tab.</a:t>
            </a:r>
            <a:br>
              <a:rPr lang="en-GB" sz="1100">
                <a:solidFill>
                  <a:schemeClr val="dk1"/>
                </a:solidFill>
              </a:rPr>
            </a:br>
            <a:r>
              <a:rPr lang="en-GB" sz="1100">
                <a:solidFill>
                  <a:schemeClr val="dk1"/>
                </a:solidFill>
              </a:rPr>
              <a:t> This group has a Managed Policy associated with it, called </a:t>
            </a:r>
            <a:r>
              <a:rPr b="1" lang="en-GB" sz="1100">
                <a:solidFill>
                  <a:schemeClr val="dk1"/>
                </a:solidFill>
              </a:rPr>
              <a:t>AmazonEC2ReadOnlyAccess</a:t>
            </a:r>
            <a:r>
              <a:rPr lang="en-GB" sz="1100">
                <a:solidFill>
                  <a:schemeClr val="dk1"/>
                </a:solidFill>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sz="1100">
              <a:solidFill>
                <a:schemeClr val="dk1"/>
              </a:solidFill>
            </a:endParaRPr>
          </a:p>
          <a:p>
            <a:pPr indent="0" lvl="0" marL="0" rtl="0" algn="l">
              <a:spcBef>
                <a:spcPts val="1200"/>
              </a:spcBef>
              <a:spcAft>
                <a:spcPts val="1200"/>
              </a:spcAft>
              <a:buNone/>
            </a:pPr>
            <a:r>
              <a:t/>
            </a:r>
            <a:endParaRPr/>
          </a:p>
        </p:txBody>
      </p:sp>
      <p:pic>
        <p:nvPicPr>
          <p:cNvPr id="351" name="Google Shape;351;p57"/>
          <p:cNvPicPr preferRelativeResize="0"/>
          <p:nvPr/>
        </p:nvPicPr>
        <p:blipFill>
          <a:blip r:embed="rId3">
            <a:alphaModFix/>
          </a:blip>
          <a:stretch>
            <a:fillRect/>
          </a:stretch>
        </p:blipFill>
        <p:spPr>
          <a:xfrm>
            <a:off x="4183750" y="326806"/>
            <a:ext cx="3878124" cy="837025"/>
          </a:xfrm>
          <a:prstGeom prst="rect">
            <a:avLst/>
          </a:prstGeom>
          <a:noFill/>
          <a:ln>
            <a:noFill/>
          </a:ln>
        </p:spPr>
      </p:pic>
      <p:pic>
        <p:nvPicPr>
          <p:cNvPr id="352" name="Google Shape;352;p57"/>
          <p:cNvPicPr preferRelativeResize="0"/>
          <p:nvPr/>
        </p:nvPicPr>
        <p:blipFill>
          <a:blip r:embed="rId4">
            <a:alphaModFix/>
          </a:blip>
          <a:stretch>
            <a:fillRect/>
          </a:stretch>
        </p:blipFill>
        <p:spPr>
          <a:xfrm>
            <a:off x="2005225" y="3017623"/>
            <a:ext cx="4151025" cy="1699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idx="1" type="body"/>
          </p:nvPr>
        </p:nvSpPr>
        <p:spPr>
          <a:xfrm>
            <a:off x="311700" y="106225"/>
            <a:ext cx="8520600" cy="49851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GB" sz="1100">
                <a:solidFill>
                  <a:schemeClr val="dk1"/>
                </a:solidFill>
              </a:rPr>
              <a:t>Choose the plus (</a:t>
            </a:r>
            <a:r>
              <a:rPr b="1" lang="en-GB" sz="1100">
                <a:solidFill>
                  <a:schemeClr val="dk1"/>
                </a:solidFill>
              </a:rPr>
              <a:t>+</a:t>
            </a:r>
            <a:r>
              <a:rPr lang="en-GB" sz="1100">
                <a:solidFill>
                  <a:schemeClr val="dk1"/>
                </a:solidFill>
              </a:rPr>
              <a:t>) icon next to the AmazonEC2ReadOnlyAccess policy to view the policy details.</a:t>
            </a:r>
            <a:br>
              <a:rPr lang="en-GB" sz="1100">
                <a:solidFill>
                  <a:schemeClr val="dk1"/>
                </a:solidFill>
              </a:rPr>
            </a:br>
            <a:r>
              <a:rPr b="1" lang="en-GB" sz="1100">
                <a:solidFill>
                  <a:schemeClr val="dk1"/>
                </a:solidFill>
              </a:rPr>
              <a:t>Note</a:t>
            </a:r>
            <a:r>
              <a:rPr lang="en-GB" sz="1100">
                <a:solidFill>
                  <a:schemeClr val="dk1"/>
                </a:solidFill>
              </a:rPr>
              <a:t>: A policy defines what actions are allowed or denied for specific AWS resources.</a:t>
            </a:r>
            <a:br>
              <a:rPr lang="en-GB" sz="1100">
                <a:solidFill>
                  <a:schemeClr val="dk1"/>
                </a:solidFill>
              </a:rPr>
            </a:br>
            <a:r>
              <a:rPr lang="en-GB" sz="1100">
                <a:solidFill>
                  <a:schemeClr val="dk1"/>
                </a:solidFill>
              </a:rPr>
              <a:t>This policy is granting permission to List and Describe information about EC2, Elastic Load Balancing, CloudWatch and Auto Scaling. Choose the minus icon (</a:t>
            </a:r>
            <a:r>
              <a:rPr b="1" lang="en-GB" sz="1100">
                <a:solidFill>
                  <a:schemeClr val="dk1"/>
                </a:solidFill>
              </a:rPr>
              <a:t>-</a:t>
            </a:r>
            <a:r>
              <a:rPr lang="en-GB" sz="1100">
                <a:solidFill>
                  <a:schemeClr val="dk1"/>
                </a:solidFill>
              </a:rPr>
              <a:t>) to hide the policy details.</a:t>
            </a:r>
            <a:endParaRPr sz="1100">
              <a:solidFill>
                <a:schemeClr val="dk1"/>
              </a:solidFill>
            </a:endParaRPr>
          </a:p>
          <a:p>
            <a:pPr indent="0" lvl="0" marL="0" rtl="0" algn="l">
              <a:lnSpc>
                <a:spcPct val="100000"/>
              </a:lnSpc>
              <a:spcBef>
                <a:spcPts val="1200"/>
              </a:spcBef>
              <a:spcAft>
                <a:spcPts val="0"/>
              </a:spcAft>
              <a:buNone/>
            </a:pPr>
            <a:br>
              <a:rPr lang="en-GB" sz="1100">
                <a:solidFill>
                  <a:schemeClr val="dk1"/>
                </a:solidFill>
              </a:rPr>
            </a:br>
            <a:r>
              <a:rPr lang="en-GB" sz="1100">
                <a:solidFill>
                  <a:schemeClr val="dk1"/>
                </a:solidFill>
              </a:rPr>
              <a:t>In the navigation pane on the left, choose </a:t>
            </a:r>
            <a:r>
              <a:rPr b="1" lang="en-GB" sz="1100">
                <a:solidFill>
                  <a:schemeClr val="dk1"/>
                </a:solidFill>
              </a:rPr>
              <a:t>User groups</a:t>
            </a:r>
            <a:r>
              <a:rPr lang="en-GB" sz="1100">
                <a:solidFill>
                  <a:schemeClr val="dk1"/>
                </a:solidFill>
              </a:rPr>
              <a:t>.</a:t>
            </a:r>
            <a:br>
              <a:rPr lang="en-GB" sz="1100">
                <a:solidFill>
                  <a:schemeClr val="dk1"/>
                </a:solidFill>
              </a:rPr>
            </a:br>
            <a:r>
              <a:rPr lang="en-GB" sz="1100">
                <a:solidFill>
                  <a:schemeClr val="dk1"/>
                </a:solidFill>
              </a:rPr>
              <a:t>Choose the </a:t>
            </a:r>
            <a:r>
              <a:rPr b="1" lang="en-GB" sz="1100">
                <a:solidFill>
                  <a:schemeClr val="dk1"/>
                </a:solidFill>
              </a:rPr>
              <a:t>S3-Support</a:t>
            </a:r>
            <a:r>
              <a:rPr lang="en-GB" sz="1100">
                <a:solidFill>
                  <a:schemeClr val="dk1"/>
                </a:solidFill>
              </a:rPr>
              <a:t> group and then choose the </a:t>
            </a:r>
            <a:r>
              <a:rPr b="1" lang="en-GB" sz="1100">
                <a:solidFill>
                  <a:schemeClr val="dk1"/>
                </a:solidFill>
              </a:rPr>
              <a:t>Permissions</a:t>
            </a:r>
            <a:r>
              <a:rPr lang="en-GB" sz="1100">
                <a:solidFill>
                  <a:schemeClr val="dk1"/>
                </a:solidFill>
              </a:rPr>
              <a:t> tab.</a:t>
            </a:r>
            <a:br>
              <a:rPr lang="en-GB" sz="1100">
                <a:solidFill>
                  <a:schemeClr val="dk1"/>
                </a:solidFill>
              </a:rPr>
            </a:br>
            <a:r>
              <a:rPr lang="en-GB" sz="1100">
                <a:solidFill>
                  <a:schemeClr val="dk1"/>
                </a:solidFill>
              </a:rPr>
              <a:t>The S3-Support group has the </a:t>
            </a:r>
            <a:r>
              <a:rPr b="1" lang="en-GB" sz="1100">
                <a:solidFill>
                  <a:schemeClr val="dk1"/>
                </a:solidFill>
              </a:rPr>
              <a:t>AmazonS3ReadOnlyAccess</a:t>
            </a:r>
            <a:r>
              <a:rPr lang="en-GB" sz="1100">
                <a:solidFill>
                  <a:schemeClr val="dk1"/>
                </a:solidFill>
              </a:rPr>
              <a:t> policy attached.</a:t>
            </a:r>
            <a:br>
              <a:rPr lang="en-GB" sz="1100">
                <a:solidFill>
                  <a:schemeClr val="dk1"/>
                </a:solidFill>
              </a:rPr>
            </a:br>
            <a:r>
              <a:rPr lang="en-GB" sz="1100">
                <a:solidFill>
                  <a:schemeClr val="dk1"/>
                </a:solidFill>
              </a:rPr>
              <a:t>Choose the plus (</a:t>
            </a:r>
            <a:r>
              <a:rPr b="1" lang="en-GB" sz="1100">
                <a:solidFill>
                  <a:schemeClr val="dk1"/>
                </a:solidFill>
              </a:rPr>
              <a:t>+</a:t>
            </a:r>
            <a:r>
              <a:rPr lang="en-GB" sz="1100">
                <a:solidFill>
                  <a:schemeClr val="dk1"/>
                </a:solidFill>
              </a:rPr>
              <a:t>) icon to view the policy details.</a:t>
            </a:r>
            <a:br>
              <a:rPr lang="en-GB" sz="1100">
                <a:solidFill>
                  <a:schemeClr val="dk1"/>
                </a:solidFill>
              </a:rPr>
            </a:br>
            <a:r>
              <a:rPr lang="en-GB" sz="1100">
                <a:solidFill>
                  <a:schemeClr val="dk1"/>
                </a:solidFill>
              </a:rPr>
              <a:t>This policy grants permissions to Get and List resources in Amazon S3.</a:t>
            </a:r>
            <a:br>
              <a:rPr lang="en-GB" sz="1100">
                <a:solidFill>
                  <a:schemeClr val="dk1"/>
                </a:solidFill>
              </a:rPr>
            </a:br>
            <a:r>
              <a:rPr lang="en-GB" sz="1100">
                <a:solidFill>
                  <a:schemeClr val="dk1"/>
                </a:solidFill>
              </a:rPr>
              <a:t>Choose the minus icon (</a:t>
            </a:r>
            <a:r>
              <a:rPr b="1" lang="en-GB" sz="1100">
                <a:solidFill>
                  <a:schemeClr val="dk1"/>
                </a:solidFill>
              </a:rPr>
              <a:t>-</a:t>
            </a:r>
            <a:r>
              <a:rPr lang="en-GB" sz="1100">
                <a:solidFill>
                  <a:schemeClr val="dk1"/>
                </a:solidFill>
              </a:rPr>
              <a:t>) to hide the policy details.</a:t>
            </a:r>
            <a:endParaRPr sz="1100">
              <a:solidFill>
                <a:schemeClr val="dk1"/>
              </a:solidFill>
            </a:endParaRPr>
          </a:p>
          <a:p>
            <a:pPr indent="0" lvl="0" marL="0" rtl="0" algn="l">
              <a:lnSpc>
                <a:spcPct val="100000"/>
              </a:lnSpc>
              <a:spcBef>
                <a:spcPts val="1200"/>
              </a:spcBef>
              <a:spcAft>
                <a:spcPts val="0"/>
              </a:spcAft>
              <a:buNone/>
            </a:pPr>
            <a:r>
              <a:rPr lang="en-GB" sz="1100">
                <a:solidFill>
                  <a:schemeClr val="dk1"/>
                </a:solidFill>
              </a:rPr>
              <a:t> In the navigation pane on the left, choose </a:t>
            </a:r>
            <a:r>
              <a:rPr b="1" lang="en-GB" sz="1100">
                <a:solidFill>
                  <a:schemeClr val="dk1"/>
                </a:solidFill>
              </a:rPr>
              <a:t>User groups</a:t>
            </a:r>
            <a:r>
              <a:rPr lang="en-GB" sz="1100">
                <a:solidFill>
                  <a:schemeClr val="dk1"/>
                </a:solidFill>
              </a:rPr>
              <a:t>.</a:t>
            </a:r>
            <a:br>
              <a:rPr lang="en-GB" sz="1100">
                <a:solidFill>
                  <a:schemeClr val="dk1"/>
                </a:solidFill>
              </a:rPr>
            </a:br>
            <a:r>
              <a:rPr lang="en-GB" sz="1100">
                <a:solidFill>
                  <a:schemeClr val="dk1"/>
                </a:solidFill>
              </a:rPr>
              <a:t>Choose the </a:t>
            </a:r>
            <a:r>
              <a:rPr b="1" lang="en-GB" sz="1100">
                <a:solidFill>
                  <a:schemeClr val="dk1"/>
                </a:solidFill>
              </a:rPr>
              <a:t>EC2-Admin</a:t>
            </a:r>
            <a:r>
              <a:rPr lang="en-GB" sz="1100">
                <a:solidFill>
                  <a:schemeClr val="dk1"/>
                </a:solidFill>
              </a:rPr>
              <a:t> group and then choose the </a:t>
            </a:r>
            <a:r>
              <a:rPr b="1" lang="en-GB" sz="1100">
                <a:solidFill>
                  <a:schemeClr val="dk1"/>
                </a:solidFill>
              </a:rPr>
              <a:t>Permissions</a:t>
            </a:r>
            <a:r>
              <a:rPr lang="en-GB" sz="1100">
                <a:solidFill>
                  <a:schemeClr val="dk1"/>
                </a:solidFill>
              </a:rPr>
              <a:t> tab.</a:t>
            </a:r>
            <a:br>
              <a:rPr lang="en-GB" sz="1100">
                <a:solidFill>
                  <a:schemeClr val="dk1"/>
                </a:solidFill>
              </a:rPr>
            </a:br>
            <a:r>
              <a:rPr lang="en-GB" sz="1100">
                <a:solidFill>
                  <a:schemeClr val="dk1"/>
                </a:solidFill>
              </a:rPr>
              <a:t>This Group is slightly different from the other two. Instead of a </a:t>
            </a:r>
            <a:r>
              <a:rPr i="1" lang="en-GB" sz="1100">
                <a:solidFill>
                  <a:schemeClr val="dk1"/>
                </a:solidFill>
              </a:rPr>
              <a:t>Managed </a:t>
            </a:r>
            <a:endParaRPr i="1" sz="1100">
              <a:solidFill>
                <a:schemeClr val="dk1"/>
              </a:solidFill>
            </a:endParaRPr>
          </a:p>
          <a:p>
            <a:pPr indent="0" lvl="0" marL="0" rtl="0" algn="l">
              <a:lnSpc>
                <a:spcPct val="100000"/>
              </a:lnSpc>
              <a:spcBef>
                <a:spcPts val="0"/>
              </a:spcBef>
              <a:spcAft>
                <a:spcPts val="0"/>
              </a:spcAft>
              <a:buNone/>
            </a:pPr>
            <a:r>
              <a:rPr i="1" lang="en-GB" sz="1100">
                <a:solidFill>
                  <a:schemeClr val="dk1"/>
                </a:solidFill>
              </a:rPr>
              <a:t>Policy</a:t>
            </a:r>
            <a:r>
              <a:rPr lang="en-GB" sz="1100">
                <a:solidFill>
                  <a:schemeClr val="dk1"/>
                </a:solidFill>
              </a:rPr>
              <a:t>, it has an </a:t>
            </a:r>
            <a:r>
              <a:rPr b="1" lang="en-GB" sz="1100">
                <a:solidFill>
                  <a:schemeClr val="dk1"/>
                </a:solidFill>
              </a:rPr>
              <a:t>Inline Policy</a:t>
            </a:r>
            <a:r>
              <a:rPr lang="en-GB" sz="1100">
                <a:solidFill>
                  <a:schemeClr val="dk1"/>
                </a:solidFill>
              </a:rPr>
              <a:t>, which is a policy assigned to just one User </a:t>
            </a:r>
            <a:endParaRPr sz="1100">
              <a:solidFill>
                <a:schemeClr val="dk1"/>
              </a:solidFill>
            </a:endParaRPr>
          </a:p>
          <a:p>
            <a:pPr indent="0" lvl="0" marL="0" rtl="0" algn="l">
              <a:lnSpc>
                <a:spcPct val="100000"/>
              </a:lnSpc>
              <a:spcBef>
                <a:spcPts val="0"/>
              </a:spcBef>
              <a:spcAft>
                <a:spcPts val="0"/>
              </a:spcAft>
              <a:buNone/>
            </a:pPr>
            <a:r>
              <a:rPr lang="en-GB" sz="1100">
                <a:solidFill>
                  <a:schemeClr val="dk1"/>
                </a:solidFill>
              </a:rPr>
              <a:t>or Group. Inline Policies are typically used to apply permissions for one-off </a:t>
            </a:r>
            <a:endParaRPr sz="1100">
              <a:solidFill>
                <a:schemeClr val="dk1"/>
              </a:solidFill>
            </a:endParaRPr>
          </a:p>
          <a:p>
            <a:pPr indent="0" lvl="0" marL="0" rtl="0" algn="l">
              <a:lnSpc>
                <a:spcPct val="100000"/>
              </a:lnSpc>
              <a:spcBef>
                <a:spcPts val="0"/>
              </a:spcBef>
              <a:spcAft>
                <a:spcPts val="0"/>
              </a:spcAft>
              <a:buNone/>
            </a:pPr>
            <a:r>
              <a:rPr lang="en-GB" sz="1100">
                <a:solidFill>
                  <a:schemeClr val="dk1"/>
                </a:solidFill>
              </a:rPr>
              <a:t>situations.</a:t>
            </a:r>
            <a:br>
              <a:rPr lang="en-GB" sz="1100">
                <a:solidFill>
                  <a:schemeClr val="dk1"/>
                </a:solidFill>
              </a:rPr>
            </a:br>
            <a:r>
              <a:rPr lang="en-GB" sz="1100">
                <a:solidFill>
                  <a:schemeClr val="dk1"/>
                </a:solidFill>
              </a:rPr>
              <a:t>Choose the plus (</a:t>
            </a:r>
            <a:r>
              <a:rPr b="1" lang="en-GB" sz="1100">
                <a:solidFill>
                  <a:schemeClr val="dk1"/>
                </a:solidFill>
              </a:rPr>
              <a:t>+</a:t>
            </a:r>
            <a:r>
              <a:rPr lang="en-GB" sz="1100">
                <a:solidFill>
                  <a:schemeClr val="dk1"/>
                </a:solidFill>
              </a:rPr>
              <a:t>) icon to view the policy details.</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pic>
        <p:nvPicPr>
          <p:cNvPr id="358" name="Google Shape;358;p58"/>
          <p:cNvPicPr preferRelativeResize="0"/>
          <p:nvPr/>
        </p:nvPicPr>
        <p:blipFill rotWithShape="1">
          <a:blip r:embed="rId3">
            <a:alphaModFix/>
          </a:blip>
          <a:srcRect b="-1899" l="0" r="0" t="1900"/>
          <a:stretch/>
        </p:blipFill>
        <p:spPr>
          <a:xfrm>
            <a:off x="5225975" y="860975"/>
            <a:ext cx="3290726" cy="1956800"/>
          </a:xfrm>
          <a:prstGeom prst="rect">
            <a:avLst/>
          </a:prstGeom>
          <a:noFill/>
          <a:ln>
            <a:noFill/>
          </a:ln>
        </p:spPr>
      </p:pic>
      <p:pic>
        <p:nvPicPr>
          <p:cNvPr id="359" name="Google Shape;359;p58"/>
          <p:cNvPicPr preferRelativeResize="0"/>
          <p:nvPr/>
        </p:nvPicPr>
        <p:blipFill>
          <a:blip r:embed="rId4">
            <a:alphaModFix/>
          </a:blip>
          <a:stretch>
            <a:fillRect/>
          </a:stretch>
        </p:blipFill>
        <p:spPr>
          <a:xfrm>
            <a:off x="5182625" y="2910950"/>
            <a:ext cx="3527203" cy="1956799"/>
          </a:xfrm>
          <a:prstGeom prst="rect">
            <a:avLst/>
          </a:prstGeom>
          <a:noFill/>
          <a:ln>
            <a:noFill/>
          </a:ln>
        </p:spPr>
      </p:pic>
      <p:pic>
        <p:nvPicPr>
          <p:cNvPr id="360" name="Google Shape;360;p58"/>
          <p:cNvPicPr preferRelativeResize="0"/>
          <p:nvPr/>
        </p:nvPicPr>
        <p:blipFill>
          <a:blip r:embed="rId5">
            <a:alphaModFix/>
          </a:blip>
          <a:stretch>
            <a:fillRect/>
          </a:stretch>
        </p:blipFill>
        <p:spPr>
          <a:xfrm>
            <a:off x="3644521" y="3218421"/>
            <a:ext cx="1242175" cy="1819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idx="1" type="body"/>
          </p:nvPr>
        </p:nvSpPr>
        <p:spPr>
          <a:xfrm>
            <a:off x="311700" y="96900"/>
            <a:ext cx="8747100" cy="4836000"/>
          </a:xfrm>
          <a:prstGeom prst="rect">
            <a:avLst/>
          </a:prstGeom>
        </p:spPr>
        <p:txBody>
          <a:bodyPr anchorCtr="0" anchor="t" bIns="91425" lIns="91425" spcFirstLastPara="1" rIns="91425" wrap="square" tIns="91425">
            <a:normAutofit fontScale="70000" lnSpcReduction="20000"/>
          </a:bodyPr>
          <a:lstStyle/>
          <a:p>
            <a:pPr indent="0" lvl="0" marL="0" rtl="0" algn="l">
              <a:spcBef>
                <a:spcPts val="1800"/>
              </a:spcBef>
              <a:spcAft>
                <a:spcPts val="0"/>
              </a:spcAft>
              <a:buClr>
                <a:schemeClr val="dk1"/>
              </a:buClr>
              <a:buSzPct val="64705"/>
              <a:buFont typeface="Arial"/>
              <a:buNone/>
            </a:pPr>
            <a:r>
              <a:rPr b="1" lang="en-GB" sz="1700">
                <a:solidFill>
                  <a:schemeClr val="dk1"/>
                </a:solidFill>
              </a:rPr>
              <a:t>Task 2: Add Users to Groups</a:t>
            </a:r>
            <a:endParaRPr b="1" sz="1700">
              <a:solidFill>
                <a:schemeClr val="dk1"/>
              </a:solidFill>
            </a:endParaRPr>
          </a:p>
          <a:p>
            <a:pPr indent="0" lvl="0" marL="0" rtl="0" algn="l">
              <a:spcBef>
                <a:spcPts val="1200"/>
              </a:spcBef>
              <a:spcAft>
                <a:spcPts val="0"/>
              </a:spcAft>
              <a:buClr>
                <a:schemeClr val="dk1"/>
              </a:buClr>
              <a:buSzPct val="84615"/>
              <a:buFont typeface="Arial"/>
              <a:buNone/>
            </a:pPr>
            <a:r>
              <a:rPr b="1" lang="en-GB" sz="1300">
                <a:solidFill>
                  <a:schemeClr val="dk1"/>
                </a:solidFill>
              </a:rPr>
              <a:t>Add user-1 to the S3-Support Group</a:t>
            </a:r>
            <a:endParaRPr b="1" sz="1300">
              <a:solidFill>
                <a:schemeClr val="dk1"/>
              </a:solidFill>
            </a:endParaRPr>
          </a:p>
          <a:p>
            <a:pPr indent="0" lvl="0" marL="0" rtl="0" algn="l">
              <a:spcBef>
                <a:spcPts val="1200"/>
              </a:spcBef>
              <a:spcAft>
                <a:spcPts val="0"/>
              </a:spcAft>
              <a:buNone/>
            </a:pPr>
            <a:r>
              <a:rPr lang="en-GB" sz="1100">
                <a:solidFill>
                  <a:schemeClr val="dk1"/>
                </a:solidFill>
              </a:rPr>
              <a:t>In the left navigation pane, choose </a:t>
            </a:r>
            <a:r>
              <a:rPr b="1" lang="en-GB" sz="1100">
                <a:solidFill>
                  <a:schemeClr val="dk1"/>
                </a:solidFill>
              </a:rPr>
              <a:t>User groups</a:t>
            </a:r>
            <a:r>
              <a:rPr lang="en-GB" sz="1100">
                <a:solidFill>
                  <a:schemeClr val="dk1"/>
                </a:solidFill>
              </a:rPr>
              <a:t>.</a:t>
            </a:r>
            <a:br>
              <a:rPr lang="en-GB" sz="1100">
                <a:solidFill>
                  <a:schemeClr val="dk1"/>
                </a:solidFill>
              </a:rPr>
            </a:br>
            <a:r>
              <a:rPr lang="en-GB" sz="1100">
                <a:solidFill>
                  <a:schemeClr val="dk1"/>
                </a:solidFill>
              </a:rPr>
              <a:t>Choose the </a:t>
            </a:r>
            <a:r>
              <a:rPr b="1" lang="en-GB" sz="1100">
                <a:solidFill>
                  <a:schemeClr val="dk1"/>
                </a:solidFill>
              </a:rPr>
              <a:t>S3-Support</a:t>
            </a:r>
            <a:r>
              <a:rPr lang="en-GB" sz="1100">
                <a:solidFill>
                  <a:schemeClr val="dk1"/>
                </a:solidFill>
              </a:rPr>
              <a:t> group.</a:t>
            </a:r>
            <a:br>
              <a:rPr lang="en-GB" sz="1100">
                <a:solidFill>
                  <a:schemeClr val="dk1"/>
                </a:solidFill>
              </a:rPr>
            </a:br>
            <a:r>
              <a:rPr lang="en-GB" sz="1100">
                <a:solidFill>
                  <a:schemeClr val="dk1"/>
                </a:solidFill>
              </a:rPr>
              <a:t>Choose the </a:t>
            </a:r>
            <a:r>
              <a:rPr b="1" lang="en-GB" sz="1100">
                <a:solidFill>
                  <a:schemeClr val="dk1"/>
                </a:solidFill>
              </a:rPr>
              <a:t>Users</a:t>
            </a:r>
            <a:r>
              <a:rPr lang="en-GB" sz="1100">
                <a:solidFill>
                  <a:schemeClr val="dk1"/>
                </a:solidFill>
              </a:rPr>
              <a:t> tab.</a:t>
            </a:r>
            <a:br>
              <a:rPr lang="en-GB" sz="1100">
                <a:solidFill>
                  <a:schemeClr val="dk1"/>
                </a:solidFill>
              </a:rPr>
            </a:br>
            <a:r>
              <a:rPr lang="en-GB" sz="1100">
                <a:solidFill>
                  <a:schemeClr val="dk1"/>
                </a:solidFill>
              </a:rPr>
              <a:t>In the </a:t>
            </a:r>
            <a:r>
              <a:rPr b="1" lang="en-GB" sz="1100">
                <a:solidFill>
                  <a:schemeClr val="dk1"/>
                </a:solidFill>
              </a:rPr>
              <a:t>Users</a:t>
            </a:r>
            <a:r>
              <a:rPr lang="en-GB" sz="1100">
                <a:solidFill>
                  <a:schemeClr val="dk1"/>
                </a:solidFill>
              </a:rPr>
              <a:t> tab, choose </a:t>
            </a:r>
            <a:r>
              <a:rPr b="1" lang="en-GB" sz="1100">
                <a:solidFill>
                  <a:schemeClr val="dk1"/>
                </a:solidFill>
              </a:rPr>
              <a:t>Add users</a:t>
            </a:r>
            <a:r>
              <a:rPr lang="en-GB" sz="1100">
                <a:solidFill>
                  <a:schemeClr val="dk1"/>
                </a:solidFill>
              </a:rPr>
              <a:t>.</a:t>
            </a:r>
            <a:endParaRPr sz="1100">
              <a:solidFill>
                <a:schemeClr val="dk1"/>
              </a:solidFill>
            </a:endParaRPr>
          </a:p>
          <a:p>
            <a:pPr indent="0" lvl="0" marL="0" rtl="0" algn="l">
              <a:spcBef>
                <a:spcPts val="1200"/>
              </a:spcBef>
              <a:spcAft>
                <a:spcPts val="0"/>
              </a:spcAft>
              <a:buNone/>
            </a:pPr>
            <a:r>
              <a:rPr lang="en-GB" sz="1100">
                <a:solidFill>
                  <a:schemeClr val="dk1"/>
                </a:solidFill>
              </a:rPr>
              <a:t>In the </a:t>
            </a:r>
            <a:r>
              <a:rPr b="1" lang="en-GB" sz="1100">
                <a:solidFill>
                  <a:schemeClr val="dk1"/>
                </a:solidFill>
              </a:rPr>
              <a:t>Add Users to S3-Support</a:t>
            </a:r>
            <a:r>
              <a:rPr lang="en-GB" sz="1100">
                <a:solidFill>
                  <a:schemeClr val="dk1"/>
                </a:solidFill>
              </a:rPr>
              <a:t> window, configure the following:</a:t>
            </a:r>
            <a:endParaRPr sz="1100">
              <a:solidFill>
                <a:schemeClr val="dk1"/>
              </a:solidFill>
            </a:endParaRPr>
          </a:p>
          <a:p>
            <a:pPr indent="-277495" lvl="0" marL="457200" rtl="0" algn="l">
              <a:lnSpc>
                <a:spcPct val="100000"/>
              </a:lnSpc>
              <a:spcBef>
                <a:spcPts val="1200"/>
              </a:spcBef>
              <a:spcAft>
                <a:spcPts val="0"/>
              </a:spcAft>
              <a:buClr>
                <a:schemeClr val="dk1"/>
              </a:buClr>
              <a:buSzPct val="100000"/>
              <a:buChar char="●"/>
            </a:pPr>
            <a:r>
              <a:rPr lang="en-GB" sz="1100">
                <a:solidFill>
                  <a:schemeClr val="dk1"/>
                </a:solidFill>
              </a:rPr>
              <a:t>Select </a:t>
            </a:r>
            <a:r>
              <a:rPr b="1" lang="en-GB" sz="1100">
                <a:solidFill>
                  <a:schemeClr val="dk1"/>
                </a:solidFill>
              </a:rPr>
              <a:t>user-1</a:t>
            </a:r>
            <a:r>
              <a:rPr lang="en-GB" sz="1100">
                <a:solidFill>
                  <a:schemeClr val="dk1"/>
                </a:solidFill>
              </a:rPr>
              <a:t>.</a:t>
            </a:r>
            <a:endParaRPr sz="1100">
              <a:solidFill>
                <a:schemeClr val="dk1"/>
              </a:solidFill>
            </a:endParaRPr>
          </a:p>
          <a:p>
            <a:pPr indent="-277495" lvl="0" marL="457200" rtl="0" algn="l">
              <a:lnSpc>
                <a:spcPct val="100000"/>
              </a:lnSpc>
              <a:spcBef>
                <a:spcPts val="0"/>
              </a:spcBef>
              <a:spcAft>
                <a:spcPts val="0"/>
              </a:spcAft>
              <a:buClr>
                <a:schemeClr val="dk1"/>
              </a:buClr>
              <a:buSzPct val="100000"/>
              <a:buChar char="●"/>
            </a:pPr>
            <a:r>
              <a:rPr lang="en-GB" sz="1100">
                <a:solidFill>
                  <a:schemeClr val="dk1"/>
                </a:solidFill>
              </a:rPr>
              <a:t>At the bottom of the screen, choose </a:t>
            </a:r>
            <a:r>
              <a:rPr b="1" lang="en-GB" sz="1100">
                <a:solidFill>
                  <a:schemeClr val="dk1"/>
                </a:solidFill>
              </a:rPr>
              <a:t>Add Users</a:t>
            </a:r>
            <a:r>
              <a:rPr lang="en-GB" sz="1100">
                <a:solidFill>
                  <a:schemeClr val="dk1"/>
                </a:solidFill>
              </a:rPr>
              <a:t>.</a:t>
            </a:r>
            <a:endParaRPr sz="1100">
              <a:solidFill>
                <a:schemeClr val="dk1"/>
              </a:solidFill>
            </a:endParaRPr>
          </a:p>
          <a:p>
            <a:pPr indent="0" lvl="0" marL="0" rtl="0" algn="l">
              <a:spcBef>
                <a:spcPts val="1200"/>
              </a:spcBef>
              <a:spcAft>
                <a:spcPts val="0"/>
              </a:spcAft>
              <a:buNone/>
            </a:pPr>
            <a:r>
              <a:rPr lang="en-GB" sz="1100">
                <a:solidFill>
                  <a:schemeClr val="dk1"/>
                </a:solidFill>
              </a:rPr>
              <a:t>In the </a:t>
            </a:r>
            <a:r>
              <a:rPr b="1" lang="en-GB" sz="1100">
                <a:solidFill>
                  <a:schemeClr val="dk1"/>
                </a:solidFill>
              </a:rPr>
              <a:t>Users</a:t>
            </a:r>
            <a:r>
              <a:rPr lang="en-GB" sz="1100">
                <a:solidFill>
                  <a:schemeClr val="dk1"/>
                </a:solidFill>
              </a:rPr>
              <a:t> tab you will see that user-1 has been added to the group.</a:t>
            </a:r>
            <a:endParaRPr sz="1100">
              <a:solidFill>
                <a:schemeClr val="dk1"/>
              </a:solidFill>
            </a:endParaRPr>
          </a:p>
          <a:p>
            <a:pPr indent="0" lvl="0" marL="0" rtl="0" algn="l">
              <a:spcBef>
                <a:spcPts val="1400"/>
              </a:spcBef>
              <a:spcAft>
                <a:spcPts val="0"/>
              </a:spcAft>
              <a:buClr>
                <a:schemeClr val="dk1"/>
              </a:buClr>
              <a:buSzPct val="84615"/>
              <a:buFont typeface="Arial"/>
              <a:buNone/>
            </a:pPr>
            <a:r>
              <a:rPr b="1" lang="en-GB" sz="1300">
                <a:solidFill>
                  <a:schemeClr val="dk1"/>
                </a:solidFill>
              </a:rPr>
              <a:t>Add user-2 to the EC2-Support Group</a:t>
            </a:r>
            <a:endParaRPr b="1" sz="1300">
              <a:solidFill>
                <a:schemeClr val="dk1"/>
              </a:solidFill>
            </a:endParaRPr>
          </a:p>
          <a:p>
            <a:pPr indent="0" lvl="0" marL="0" rtl="0" algn="l">
              <a:spcBef>
                <a:spcPts val="1200"/>
              </a:spcBef>
              <a:spcAft>
                <a:spcPts val="0"/>
              </a:spcAft>
              <a:buNone/>
            </a:pPr>
            <a:r>
              <a:rPr lang="en-GB" sz="1100">
                <a:solidFill>
                  <a:schemeClr val="dk1"/>
                </a:solidFill>
              </a:rPr>
              <a:t>Using similar steps to the ones above, add </a:t>
            </a:r>
            <a:r>
              <a:rPr b="1" lang="en-GB" sz="1100">
                <a:solidFill>
                  <a:schemeClr val="dk1"/>
                </a:solidFill>
              </a:rPr>
              <a:t>user-2</a:t>
            </a:r>
            <a:r>
              <a:rPr lang="en-GB" sz="1100">
                <a:solidFill>
                  <a:schemeClr val="dk1"/>
                </a:solidFill>
              </a:rPr>
              <a:t> to the </a:t>
            </a:r>
            <a:r>
              <a:rPr b="1" lang="en-GB" sz="1100">
                <a:solidFill>
                  <a:schemeClr val="dk1"/>
                </a:solidFill>
              </a:rPr>
              <a:t>EC2-Support</a:t>
            </a:r>
            <a:r>
              <a:rPr lang="en-GB" sz="1100">
                <a:solidFill>
                  <a:schemeClr val="dk1"/>
                </a:solidFill>
              </a:rPr>
              <a:t> group.</a:t>
            </a:r>
            <a:br>
              <a:rPr lang="en-GB" sz="1100">
                <a:solidFill>
                  <a:schemeClr val="dk1"/>
                </a:solidFill>
              </a:rPr>
            </a:br>
            <a:r>
              <a:rPr lang="en-GB" sz="1100">
                <a:solidFill>
                  <a:schemeClr val="dk1"/>
                </a:solidFill>
              </a:rPr>
              <a:t>user-2 should now be part of the </a:t>
            </a:r>
            <a:r>
              <a:rPr b="1" lang="en-GB" sz="1100">
                <a:solidFill>
                  <a:schemeClr val="dk1"/>
                </a:solidFill>
              </a:rPr>
              <a:t>EC2-Support</a:t>
            </a:r>
            <a:r>
              <a:rPr lang="en-GB" sz="1100">
                <a:solidFill>
                  <a:schemeClr val="dk1"/>
                </a:solidFill>
              </a:rPr>
              <a:t> group.</a:t>
            </a:r>
            <a:endParaRPr sz="1100">
              <a:solidFill>
                <a:schemeClr val="dk1"/>
              </a:solidFill>
            </a:endParaRPr>
          </a:p>
          <a:p>
            <a:pPr indent="0" lvl="0" marL="0" rtl="0" algn="l">
              <a:spcBef>
                <a:spcPts val="1400"/>
              </a:spcBef>
              <a:spcAft>
                <a:spcPts val="0"/>
              </a:spcAft>
              <a:buNone/>
            </a:pPr>
            <a:r>
              <a:rPr b="1" lang="en-GB" sz="1300">
                <a:solidFill>
                  <a:schemeClr val="dk1"/>
                </a:solidFill>
              </a:rPr>
              <a:t>Add user-3 to the EC2-Admin Group</a:t>
            </a:r>
            <a:endParaRPr b="1" sz="1300">
              <a:solidFill>
                <a:schemeClr val="dk1"/>
              </a:solidFill>
            </a:endParaRPr>
          </a:p>
          <a:p>
            <a:pPr indent="0" lvl="0" marL="0" rtl="0" algn="l">
              <a:spcBef>
                <a:spcPts val="1200"/>
              </a:spcBef>
              <a:spcAft>
                <a:spcPts val="0"/>
              </a:spcAft>
              <a:buNone/>
            </a:pPr>
            <a:r>
              <a:rPr lang="en-GB" sz="1100">
                <a:solidFill>
                  <a:schemeClr val="dk1"/>
                </a:solidFill>
              </a:rPr>
              <a:t>Using similar steps to the ones above, add </a:t>
            </a:r>
            <a:r>
              <a:rPr b="1" lang="en-GB" sz="1100">
                <a:solidFill>
                  <a:schemeClr val="dk1"/>
                </a:solidFill>
              </a:rPr>
              <a:t>user-3</a:t>
            </a:r>
            <a:r>
              <a:rPr lang="en-GB" sz="1100">
                <a:solidFill>
                  <a:schemeClr val="dk1"/>
                </a:solidFill>
              </a:rPr>
              <a:t> to the </a:t>
            </a:r>
            <a:r>
              <a:rPr b="1" lang="en-GB" sz="1100">
                <a:solidFill>
                  <a:schemeClr val="dk1"/>
                </a:solidFill>
              </a:rPr>
              <a:t>EC2-Admin</a:t>
            </a:r>
            <a:r>
              <a:rPr lang="en-GB" sz="1100">
                <a:solidFill>
                  <a:schemeClr val="dk1"/>
                </a:solidFill>
              </a:rPr>
              <a:t> group.</a:t>
            </a:r>
            <a:br>
              <a:rPr lang="en-GB" sz="1100">
                <a:solidFill>
                  <a:schemeClr val="dk1"/>
                </a:solidFill>
              </a:rPr>
            </a:br>
            <a:r>
              <a:rPr lang="en-GB" sz="1100">
                <a:solidFill>
                  <a:schemeClr val="dk1"/>
                </a:solidFill>
              </a:rPr>
              <a:t>user-3 should now be part of the </a:t>
            </a:r>
            <a:r>
              <a:rPr b="1" lang="en-GB" sz="1100">
                <a:solidFill>
                  <a:schemeClr val="dk1"/>
                </a:solidFill>
              </a:rPr>
              <a:t>EC2-Admin</a:t>
            </a:r>
            <a:r>
              <a:rPr lang="en-GB" sz="1100">
                <a:solidFill>
                  <a:schemeClr val="dk1"/>
                </a:solidFill>
              </a:rPr>
              <a:t> group.</a:t>
            </a:r>
            <a:endParaRPr sz="1100">
              <a:solidFill>
                <a:schemeClr val="dk1"/>
              </a:solidFill>
            </a:endParaRPr>
          </a:p>
          <a:p>
            <a:pPr indent="0" lvl="0" marL="0" rtl="0" algn="l">
              <a:spcBef>
                <a:spcPts val="1200"/>
              </a:spcBef>
              <a:spcAft>
                <a:spcPts val="0"/>
              </a:spcAft>
              <a:buNone/>
            </a:pPr>
            <a:br>
              <a:rPr lang="en-GB" sz="1100">
                <a:solidFill>
                  <a:schemeClr val="dk1"/>
                </a:solidFill>
              </a:rPr>
            </a:br>
            <a:r>
              <a:rPr lang="en-GB" sz="1100">
                <a:solidFill>
                  <a:schemeClr val="dk1"/>
                </a:solidFill>
              </a:rPr>
              <a:t>In the navigation pane on the left, choose </a:t>
            </a:r>
            <a:r>
              <a:rPr b="1" lang="en-GB" sz="1100">
                <a:solidFill>
                  <a:schemeClr val="dk1"/>
                </a:solidFill>
              </a:rPr>
              <a:t>User groups</a:t>
            </a:r>
            <a:r>
              <a:rPr lang="en-GB" sz="1100">
                <a:solidFill>
                  <a:schemeClr val="dk1"/>
                </a:solidFill>
              </a:rPr>
              <a:t>.</a:t>
            </a:r>
            <a:br>
              <a:rPr lang="en-GB" sz="1100">
                <a:solidFill>
                  <a:schemeClr val="dk1"/>
                </a:solidFill>
              </a:rPr>
            </a:br>
            <a:r>
              <a:rPr lang="en-GB" sz="1100">
                <a:solidFill>
                  <a:schemeClr val="dk1"/>
                </a:solidFill>
              </a:rPr>
              <a:t>Each Group should now have a </a:t>
            </a:r>
            <a:r>
              <a:rPr b="1" lang="en-GB" sz="1100">
                <a:solidFill>
                  <a:schemeClr val="dk1"/>
                </a:solidFill>
              </a:rPr>
              <a:t>1</a:t>
            </a:r>
            <a:r>
              <a:rPr lang="en-GB" sz="1100">
                <a:solidFill>
                  <a:schemeClr val="dk1"/>
                </a:solidFill>
              </a:rPr>
              <a:t> in the Users column for the number of Users in each Group.</a:t>
            </a:r>
            <a:br>
              <a:rPr lang="en-GB" sz="1100">
                <a:solidFill>
                  <a:schemeClr val="dk1"/>
                </a:solidFill>
              </a:rPr>
            </a:br>
            <a:r>
              <a:rPr lang="en-GB" sz="1100">
                <a:solidFill>
                  <a:schemeClr val="dk1"/>
                </a:solidFill>
              </a:rPr>
              <a:t>If you do not have a </a:t>
            </a:r>
            <a:r>
              <a:rPr b="1" lang="en-GB" sz="1100">
                <a:solidFill>
                  <a:schemeClr val="dk1"/>
                </a:solidFill>
              </a:rPr>
              <a:t>1</a:t>
            </a:r>
            <a:r>
              <a:rPr lang="en-GB" sz="1100">
                <a:solidFill>
                  <a:schemeClr val="dk1"/>
                </a:solidFill>
              </a:rPr>
              <a:t> beside each group, revisit the above instructions above to ensure that each user is assigned to a User group, as shown in the table in the Business Scenario section.</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pic>
        <p:nvPicPr>
          <p:cNvPr id="366" name="Google Shape;366;p59"/>
          <p:cNvPicPr preferRelativeResize="0"/>
          <p:nvPr/>
        </p:nvPicPr>
        <p:blipFill>
          <a:blip r:embed="rId3">
            <a:alphaModFix/>
          </a:blip>
          <a:stretch>
            <a:fillRect/>
          </a:stretch>
        </p:blipFill>
        <p:spPr>
          <a:xfrm>
            <a:off x="4859101" y="180772"/>
            <a:ext cx="3707201" cy="1453950"/>
          </a:xfrm>
          <a:prstGeom prst="rect">
            <a:avLst/>
          </a:prstGeom>
          <a:noFill/>
          <a:ln>
            <a:noFill/>
          </a:ln>
        </p:spPr>
      </p:pic>
      <p:pic>
        <p:nvPicPr>
          <p:cNvPr id="367" name="Google Shape;367;p59"/>
          <p:cNvPicPr preferRelativeResize="0"/>
          <p:nvPr/>
        </p:nvPicPr>
        <p:blipFill>
          <a:blip r:embed="rId4">
            <a:alphaModFix/>
          </a:blip>
          <a:stretch>
            <a:fillRect/>
          </a:stretch>
        </p:blipFill>
        <p:spPr>
          <a:xfrm>
            <a:off x="4337292" y="1718217"/>
            <a:ext cx="1547750" cy="1111125"/>
          </a:xfrm>
          <a:prstGeom prst="rect">
            <a:avLst/>
          </a:prstGeom>
          <a:noFill/>
          <a:ln>
            <a:noFill/>
          </a:ln>
        </p:spPr>
      </p:pic>
      <p:pic>
        <p:nvPicPr>
          <p:cNvPr id="368" name="Google Shape;368;p59"/>
          <p:cNvPicPr preferRelativeResize="0"/>
          <p:nvPr/>
        </p:nvPicPr>
        <p:blipFill rotWithShape="1">
          <a:blip r:embed="rId5">
            <a:alphaModFix/>
          </a:blip>
          <a:srcRect b="0" l="0" r="0" t="27855"/>
          <a:stretch/>
        </p:blipFill>
        <p:spPr>
          <a:xfrm>
            <a:off x="6170325" y="1634725"/>
            <a:ext cx="1366675" cy="2026424"/>
          </a:xfrm>
          <a:prstGeom prst="rect">
            <a:avLst/>
          </a:prstGeom>
          <a:noFill/>
          <a:ln>
            <a:noFill/>
          </a:ln>
        </p:spPr>
      </p:pic>
      <p:pic>
        <p:nvPicPr>
          <p:cNvPr id="369" name="Google Shape;369;p59"/>
          <p:cNvPicPr preferRelativeResize="0"/>
          <p:nvPr/>
        </p:nvPicPr>
        <p:blipFill rotWithShape="1">
          <a:blip r:embed="rId6">
            <a:alphaModFix/>
          </a:blip>
          <a:srcRect b="0" l="0" r="9828" t="28820"/>
          <a:stretch/>
        </p:blipFill>
        <p:spPr>
          <a:xfrm>
            <a:off x="7822275" y="1718225"/>
            <a:ext cx="982700" cy="2093200"/>
          </a:xfrm>
          <a:prstGeom prst="rect">
            <a:avLst/>
          </a:prstGeom>
          <a:noFill/>
          <a:ln>
            <a:noFill/>
          </a:ln>
        </p:spPr>
      </p:pic>
      <p:pic>
        <p:nvPicPr>
          <p:cNvPr id="370" name="Google Shape;370;p59"/>
          <p:cNvPicPr preferRelativeResize="0"/>
          <p:nvPr/>
        </p:nvPicPr>
        <p:blipFill>
          <a:blip r:embed="rId7">
            <a:alphaModFix/>
          </a:blip>
          <a:stretch>
            <a:fillRect/>
          </a:stretch>
        </p:blipFill>
        <p:spPr>
          <a:xfrm>
            <a:off x="3197900" y="4108820"/>
            <a:ext cx="3547051" cy="7173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idx="1" type="body"/>
          </p:nvPr>
        </p:nvSpPr>
        <p:spPr>
          <a:xfrm>
            <a:off x="311700" y="106225"/>
            <a:ext cx="8583900" cy="50877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b="1" lang="en-GB" sz="1100">
                <a:solidFill>
                  <a:schemeClr val="dk1"/>
                </a:solidFill>
              </a:rPr>
              <a:t>Task 3: Sign-In and Test Users</a:t>
            </a:r>
            <a:endParaRPr b="1" sz="1100">
              <a:solidFill>
                <a:schemeClr val="dk1"/>
              </a:solidFill>
            </a:endParaRPr>
          </a:p>
          <a:p>
            <a:pPr indent="0" lvl="0" marL="0" rtl="0" algn="l">
              <a:spcBef>
                <a:spcPts val="1200"/>
              </a:spcBef>
              <a:spcAft>
                <a:spcPts val="0"/>
              </a:spcAft>
              <a:buNone/>
            </a:pPr>
            <a:r>
              <a:rPr lang="en-GB" sz="1100">
                <a:solidFill>
                  <a:schemeClr val="dk1"/>
                </a:solidFill>
              </a:rPr>
              <a:t>In this task, you will test the permissions of each IAM User.</a:t>
            </a:r>
            <a:endParaRPr sz="1100">
              <a:solidFill>
                <a:schemeClr val="dk1"/>
              </a:solidFill>
            </a:endParaRPr>
          </a:p>
          <a:p>
            <a:pPr indent="0" lvl="0" marL="0" rtl="0" algn="l">
              <a:spcBef>
                <a:spcPts val="1200"/>
              </a:spcBef>
              <a:spcAft>
                <a:spcPts val="0"/>
              </a:spcAft>
              <a:buNone/>
            </a:pPr>
            <a:r>
              <a:rPr lang="en-GB" sz="1100">
                <a:solidFill>
                  <a:schemeClr val="dk1"/>
                </a:solidFill>
              </a:rPr>
              <a:t>In the navigation pane on the left, choose </a:t>
            </a:r>
            <a:r>
              <a:rPr b="1" lang="en-GB" sz="1100">
                <a:solidFill>
                  <a:schemeClr val="dk1"/>
                </a:solidFill>
              </a:rPr>
              <a:t>Dashboard</a:t>
            </a:r>
            <a:r>
              <a:rPr lang="en-GB" sz="1100">
                <a:solidFill>
                  <a:schemeClr val="dk1"/>
                </a:solidFill>
              </a:rPr>
              <a:t>.</a:t>
            </a:r>
            <a:br>
              <a:rPr lang="en-GB" sz="1100">
                <a:solidFill>
                  <a:schemeClr val="dk1"/>
                </a:solidFill>
              </a:rPr>
            </a:br>
            <a:r>
              <a:rPr lang="en-GB" sz="1100">
                <a:solidFill>
                  <a:schemeClr val="dk1"/>
                </a:solidFill>
              </a:rPr>
              <a:t>An </a:t>
            </a:r>
            <a:r>
              <a:rPr b="1" lang="en-GB" sz="1100">
                <a:solidFill>
                  <a:schemeClr val="dk1"/>
                </a:solidFill>
              </a:rPr>
              <a:t>IAM users sign-in link</a:t>
            </a:r>
            <a:r>
              <a:rPr lang="en-GB" sz="1100">
                <a:solidFill>
                  <a:schemeClr val="dk1"/>
                </a:solidFill>
              </a:rPr>
              <a:t> is displayed on the right. It will look similar to: </a:t>
            </a:r>
            <a:r>
              <a:rPr i="1" lang="en-GB" sz="1100">
                <a:solidFill>
                  <a:schemeClr val="dk1"/>
                </a:solidFill>
              </a:rPr>
              <a:t>https://123456789012.signin.aws.amazon.com/console</a:t>
            </a:r>
            <a:br>
              <a:rPr i="1" lang="en-GB" sz="1100">
                <a:solidFill>
                  <a:schemeClr val="dk1"/>
                </a:solidFill>
              </a:rPr>
            </a:br>
            <a:r>
              <a:rPr lang="en-GB" sz="1100">
                <a:solidFill>
                  <a:schemeClr val="dk1"/>
                </a:solidFill>
              </a:rPr>
              <a:t>This link can be used to sign-in to the AWS Account you are currently using.</a:t>
            </a:r>
            <a:br>
              <a:rPr lang="en-GB" sz="1100">
                <a:solidFill>
                  <a:schemeClr val="dk1"/>
                </a:solidFill>
              </a:rPr>
            </a:br>
            <a:r>
              <a:rPr lang="en-GB" sz="1100">
                <a:solidFill>
                  <a:schemeClr val="dk1"/>
                </a:solidFill>
              </a:rPr>
              <a:t>Copy the </a:t>
            </a:r>
            <a:r>
              <a:rPr b="1" lang="en-GB" sz="1100">
                <a:solidFill>
                  <a:schemeClr val="dk1"/>
                </a:solidFill>
              </a:rPr>
              <a:t>Sign-in URL for IAM users in this account</a:t>
            </a:r>
            <a:r>
              <a:rPr lang="en-GB" sz="1100">
                <a:solidFill>
                  <a:schemeClr val="dk1"/>
                </a:solidFill>
              </a:rPr>
              <a:t> to a text editor.</a:t>
            </a:r>
            <a:endParaRPr sz="1100">
              <a:solidFill>
                <a:schemeClr val="dk1"/>
              </a:solidFill>
            </a:endParaRPr>
          </a:p>
          <a:p>
            <a:pPr indent="0" lvl="0" marL="0" rtl="0" algn="l">
              <a:lnSpc>
                <a:spcPct val="100000"/>
              </a:lnSpc>
              <a:spcBef>
                <a:spcPts val="1200"/>
              </a:spcBef>
              <a:spcAft>
                <a:spcPts val="0"/>
              </a:spcAft>
              <a:buNone/>
            </a:pPr>
            <a:r>
              <a:rPr lang="en-GB" sz="1100">
                <a:solidFill>
                  <a:schemeClr val="dk1"/>
                </a:solidFill>
              </a:rPr>
              <a:t>Open a private (Incognito) window.</a:t>
            </a:r>
            <a:endParaRPr sz="1100">
              <a:solidFill>
                <a:schemeClr val="dk1"/>
              </a:solidFill>
            </a:endParaRPr>
          </a:p>
          <a:p>
            <a:pPr indent="0" lvl="0" marL="0" rtl="0" algn="l">
              <a:lnSpc>
                <a:spcPct val="100000"/>
              </a:lnSpc>
              <a:spcBef>
                <a:spcPts val="0"/>
              </a:spcBef>
              <a:spcAft>
                <a:spcPts val="0"/>
              </a:spcAft>
              <a:buNone/>
            </a:pPr>
            <a:r>
              <a:rPr b="1" lang="en-GB" sz="1100">
                <a:solidFill>
                  <a:schemeClr val="dk1"/>
                </a:solidFill>
              </a:rPr>
              <a:t>Mozilla Firefox</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the menu bars at the top-right of the screen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Select </a:t>
            </a:r>
            <a:r>
              <a:rPr b="1" lang="en-GB" sz="1100">
                <a:solidFill>
                  <a:schemeClr val="dk1"/>
                </a:solidFill>
              </a:rPr>
              <a:t>New private window</a:t>
            </a:r>
            <a:endParaRPr b="1" sz="1100">
              <a:solidFill>
                <a:schemeClr val="dk1"/>
              </a:solidFill>
            </a:endParaRPr>
          </a:p>
          <a:p>
            <a:pPr indent="0" lvl="0" marL="0" rtl="0" algn="l">
              <a:lnSpc>
                <a:spcPct val="100000"/>
              </a:lnSpc>
              <a:spcBef>
                <a:spcPts val="0"/>
              </a:spcBef>
              <a:spcAft>
                <a:spcPts val="0"/>
              </a:spcAft>
              <a:buNone/>
            </a:pPr>
            <a:r>
              <a:rPr b="1" lang="en-GB" sz="1100">
                <a:solidFill>
                  <a:schemeClr val="dk1"/>
                </a:solidFill>
              </a:rPr>
              <a:t>Google Chrome</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the ellipsis at the top-right of the screen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Select </a:t>
            </a:r>
            <a:r>
              <a:rPr b="1" lang="en-GB" sz="1100">
                <a:solidFill>
                  <a:schemeClr val="dk1"/>
                </a:solidFill>
              </a:rPr>
              <a:t>New Incognito Window</a:t>
            </a:r>
            <a:endParaRPr b="1" sz="1100">
              <a:solidFill>
                <a:schemeClr val="dk1"/>
              </a:solidFill>
            </a:endParaRPr>
          </a:p>
          <a:p>
            <a:pPr indent="0" lvl="0" marL="0" rtl="0" algn="l">
              <a:lnSpc>
                <a:spcPct val="100000"/>
              </a:lnSpc>
              <a:spcBef>
                <a:spcPts val="0"/>
              </a:spcBef>
              <a:spcAft>
                <a:spcPts val="0"/>
              </a:spcAft>
              <a:buNone/>
            </a:pPr>
            <a:r>
              <a:rPr b="1" lang="en-GB" sz="1100">
                <a:solidFill>
                  <a:schemeClr val="dk1"/>
                </a:solidFill>
              </a:rPr>
              <a:t>Microsoft Edge</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the ellipsis at the top-right of the screen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a:t>
            </a:r>
            <a:r>
              <a:rPr b="1" lang="en-GB" sz="1100">
                <a:solidFill>
                  <a:schemeClr val="dk1"/>
                </a:solidFill>
              </a:rPr>
              <a:t>New InPrivate window</a:t>
            </a:r>
            <a:endParaRPr b="1" sz="1100">
              <a:solidFill>
                <a:schemeClr val="dk1"/>
              </a:solidFill>
            </a:endParaRPr>
          </a:p>
          <a:p>
            <a:pPr indent="0" lvl="0" marL="0" rtl="0" algn="l">
              <a:lnSpc>
                <a:spcPct val="100000"/>
              </a:lnSpc>
              <a:spcBef>
                <a:spcPts val="0"/>
              </a:spcBef>
              <a:spcAft>
                <a:spcPts val="0"/>
              </a:spcAft>
              <a:buNone/>
            </a:pPr>
            <a:r>
              <a:rPr b="1" lang="en-GB" sz="1100">
                <a:solidFill>
                  <a:schemeClr val="dk1"/>
                </a:solidFill>
              </a:rPr>
              <a:t>Microsoft Internet Explorer</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the </a:t>
            </a:r>
            <a:r>
              <a:rPr b="1" lang="en-GB" sz="1100">
                <a:solidFill>
                  <a:schemeClr val="dk1"/>
                </a:solidFill>
              </a:rPr>
              <a:t>Tools</a:t>
            </a:r>
            <a:r>
              <a:rPr lang="en-GB" sz="1100">
                <a:solidFill>
                  <a:schemeClr val="dk1"/>
                </a:solidFill>
              </a:rPr>
              <a:t> menu option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a:t>
            </a:r>
            <a:r>
              <a:rPr b="1" lang="en-GB" sz="1100">
                <a:solidFill>
                  <a:schemeClr val="dk1"/>
                </a:solidFill>
              </a:rPr>
              <a:t>InPrivate Browsing</a:t>
            </a:r>
            <a:endParaRPr b="1" sz="1100">
              <a:solidFill>
                <a:schemeClr val="dk1"/>
              </a:solidFill>
            </a:endParaRPr>
          </a:p>
          <a:p>
            <a:pPr indent="0" lvl="0" marL="0" rtl="0" algn="l">
              <a:lnSpc>
                <a:spcPct val="100000"/>
              </a:lnSpc>
              <a:spcBef>
                <a:spcPts val="1200"/>
              </a:spcBef>
              <a:spcAft>
                <a:spcPts val="0"/>
              </a:spcAft>
              <a:buNone/>
            </a:pPr>
            <a:r>
              <a:rPr lang="en-GB" sz="1100">
                <a:solidFill>
                  <a:schemeClr val="dk1"/>
                </a:solidFill>
              </a:rPr>
              <a:t>Paste the </a:t>
            </a:r>
            <a:r>
              <a:rPr b="1" lang="en-GB" sz="1100">
                <a:solidFill>
                  <a:schemeClr val="dk1"/>
                </a:solidFill>
              </a:rPr>
              <a:t>IAM users sign-in</a:t>
            </a:r>
            <a:r>
              <a:rPr lang="en-GB" sz="1100">
                <a:solidFill>
                  <a:schemeClr val="dk1"/>
                </a:solidFill>
              </a:rPr>
              <a:t> link into the address bar of your private browser session and press </a:t>
            </a:r>
            <a:r>
              <a:rPr b="1" lang="en-GB" sz="1100">
                <a:solidFill>
                  <a:schemeClr val="dk1"/>
                </a:solidFill>
              </a:rPr>
              <a:t>Enter</a:t>
            </a:r>
            <a:r>
              <a:rPr lang="en-GB" sz="1100">
                <a:solidFill>
                  <a:schemeClr val="dk1"/>
                </a:solidFill>
              </a:rPr>
              <a:t>. Next, you will sign-in as </a:t>
            </a:r>
            <a:r>
              <a:rPr b="1" lang="en-GB" sz="1100">
                <a:solidFill>
                  <a:schemeClr val="dk1"/>
                </a:solidFill>
              </a:rPr>
              <a:t>user-1</a:t>
            </a:r>
            <a:r>
              <a:rPr lang="en-GB" sz="1100">
                <a:solidFill>
                  <a:schemeClr val="dk1"/>
                </a:solidFill>
              </a:rPr>
              <a:t>, who has been hired as your Amazon S3 storage support staff.</a:t>
            </a:r>
            <a:endParaRPr sz="1100">
              <a:solidFill>
                <a:schemeClr val="dk1"/>
              </a:solidFill>
            </a:endParaRPr>
          </a:p>
          <a:p>
            <a:pPr indent="0" lvl="0" marL="0" rtl="0" algn="l">
              <a:lnSpc>
                <a:spcPct val="100000"/>
              </a:lnSpc>
              <a:spcBef>
                <a:spcPts val="1200"/>
              </a:spcBef>
              <a:spcAft>
                <a:spcPts val="0"/>
              </a:spcAft>
              <a:buNone/>
            </a:pPr>
            <a:r>
              <a:rPr lang="en-GB" sz="1100">
                <a:solidFill>
                  <a:schemeClr val="dk1"/>
                </a:solidFill>
              </a:rPr>
              <a:t>Sign-in with:</a:t>
            </a:r>
            <a:endParaRPr sz="1100">
              <a:solidFill>
                <a:schemeClr val="dk1"/>
              </a:solidFill>
            </a:endParaRPr>
          </a:p>
          <a:p>
            <a:pPr indent="0" lvl="0" marL="0" rtl="0" algn="l">
              <a:lnSpc>
                <a:spcPct val="100000"/>
              </a:lnSpc>
              <a:spcBef>
                <a:spcPts val="1200"/>
              </a:spcBef>
              <a:spcAft>
                <a:spcPts val="0"/>
              </a:spcAft>
              <a:buNone/>
            </a:pPr>
            <a:r>
              <a:rPr b="1" lang="en-GB" sz="1100">
                <a:solidFill>
                  <a:schemeClr val="dk1"/>
                </a:solidFill>
              </a:rPr>
              <a:t>IAM user name:</a:t>
            </a:r>
            <a:r>
              <a:rPr lang="en-GB" sz="1100">
                <a:solidFill>
                  <a:schemeClr val="dk1"/>
                </a:solidFill>
              </a:rPr>
              <a:t> </a:t>
            </a:r>
            <a:r>
              <a:rPr lang="en-GB" sz="1100">
                <a:solidFill>
                  <a:srgbClr val="188038"/>
                </a:solidFill>
                <a:latin typeface="Roboto Mono"/>
                <a:ea typeface="Roboto Mono"/>
                <a:cs typeface="Roboto Mono"/>
                <a:sym typeface="Roboto Mono"/>
              </a:rPr>
              <a:t>user-1 &amp; </a:t>
            </a:r>
            <a:r>
              <a:rPr b="1" lang="en-GB" sz="1100">
                <a:solidFill>
                  <a:schemeClr val="dk1"/>
                </a:solidFill>
              </a:rPr>
              <a:t>Password:</a:t>
            </a:r>
            <a:r>
              <a:rPr lang="en-GB" sz="1100">
                <a:solidFill>
                  <a:schemeClr val="dk1"/>
                </a:solidFill>
              </a:rPr>
              <a:t> </a:t>
            </a:r>
            <a:r>
              <a:rPr lang="en-GB" sz="1100">
                <a:solidFill>
                  <a:srgbClr val="188038"/>
                </a:solidFill>
                <a:latin typeface="Roboto Mono"/>
                <a:ea typeface="Roboto Mono"/>
                <a:cs typeface="Roboto Mono"/>
                <a:sym typeface="Roboto Mono"/>
              </a:rPr>
              <a:t>Lab-Password1</a:t>
            </a:r>
            <a:endParaRPr sz="1100">
              <a:solidFill>
                <a:schemeClr val="dk1"/>
              </a:solidFill>
            </a:endParaRPr>
          </a:p>
          <a:p>
            <a:pPr indent="0" lvl="0" marL="457200" rtl="0" algn="l">
              <a:spcBef>
                <a:spcPts val="1200"/>
              </a:spcBef>
              <a:spcAft>
                <a:spcPts val="0"/>
              </a:spcAft>
              <a:buNone/>
            </a:pPr>
            <a:r>
              <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p>
        </p:txBody>
      </p:sp>
      <p:pic>
        <p:nvPicPr>
          <p:cNvPr id="376" name="Google Shape;376;p60"/>
          <p:cNvPicPr preferRelativeResize="0"/>
          <p:nvPr/>
        </p:nvPicPr>
        <p:blipFill>
          <a:blip r:embed="rId3">
            <a:alphaModFix/>
          </a:blip>
          <a:stretch>
            <a:fillRect/>
          </a:stretch>
        </p:blipFill>
        <p:spPr>
          <a:xfrm>
            <a:off x="6673525" y="196425"/>
            <a:ext cx="2222000" cy="1302350"/>
          </a:xfrm>
          <a:prstGeom prst="rect">
            <a:avLst/>
          </a:prstGeom>
          <a:noFill/>
          <a:ln>
            <a:noFill/>
          </a:ln>
        </p:spPr>
      </p:pic>
      <p:pic>
        <p:nvPicPr>
          <p:cNvPr id="377" name="Google Shape;377;p60"/>
          <p:cNvPicPr preferRelativeResize="0"/>
          <p:nvPr/>
        </p:nvPicPr>
        <p:blipFill>
          <a:blip r:embed="rId4">
            <a:alphaModFix/>
          </a:blip>
          <a:stretch>
            <a:fillRect/>
          </a:stretch>
        </p:blipFill>
        <p:spPr>
          <a:xfrm>
            <a:off x="5379847" y="1554675"/>
            <a:ext cx="2040325" cy="25717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1"/>
          <p:cNvSpPr txBox="1"/>
          <p:nvPr>
            <p:ph idx="1" type="body"/>
          </p:nvPr>
        </p:nvSpPr>
        <p:spPr>
          <a:xfrm>
            <a:off x="311700" y="180775"/>
            <a:ext cx="8579400" cy="4962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100">
                <a:solidFill>
                  <a:schemeClr val="dk1"/>
                </a:solidFill>
              </a:rPr>
              <a:t>In the </a:t>
            </a:r>
            <a:r>
              <a:rPr b="1" lang="en-GB" sz="1100">
                <a:solidFill>
                  <a:schemeClr val="dk1"/>
                </a:solidFill>
              </a:rPr>
              <a:t>Services</a:t>
            </a:r>
            <a:r>
              <a:rPr lang="en-GB" sz="1100">
                <a:solidFill>
                  <a:schemeClr val="dk1"/>
                </a:solidFill>
              </a:rPr>
              <a:t> menu, choose </a:t>
            </a:r>
            <a:r>
              <a:rPr b="1" lang="en-GB" sz="1100">
                <a:solidFill>
                  <a:schemeClr val="dk1"/>
                </a:solidFill>
              </a:rPr>
              <a:t>S3</a:t>
            </a:r>
            <a:r>
              <a:rPr lang="en-GB" sz="1100">
                <a:solidFill>
                  <a:schemeClr val="dk1"/>
                </a:solidFill>
              </a:rPr>
              <a:t>.</a:t>
            </a:r>
            <a:br>
              <a:rPr lang="en-GB" sz="1100">
                <a:solidFill>
                  <a:schemeClr val="dk1"/>
                </a:solidFill>
              </a:rPr>
            </a:br>
            <a:r>
              <a:rPr lang="en-GB" sz="1100">
                <a:solidFill>
                  <a:schemeClr val="dk1"/>
                </a:solidFill>
              </a:rPr>
              <a:t>Choose the name of the bucket that exists in the account and browse the contents.</a:t>
            </a:r>
            <a:br>
              <a:rPr lang="en-GB" sz="1100">
                <a:solidFill>
                  <a:schemeClr val="dk1"/>
                </a:solidFill>
              </a:rPr>
            </a:br>
            <a:r>
              <a:rPr lang="en-GB" sz="1100">
                <a:solidFill>
                  <a:schemeClr val="dk1"/>
                </a:solidFill>
              </a:rPr>
              <a:t>Since your user is part of the </a:t>
            </a:r>
            <a:r>
              <a:rPr b="1" lang="en-GB" sz="1100">
                <a:solidFill>
                  <a:schemeClr val="dk1"/>
                </a:solidFill>
              </a:rPr>
              <a:t>S3-Support</a:t>
            </a:r>
            <a:r>
              <a:rPr lang="en-GB" sz="1100">
                <a:solidFill>
                  <a:schemeClr val="dk1"/>
                </a:solidFill>
              </a:rPr>
              <a:t> Group in IAM, they have permission to view a list of Amazon S3 buckets and the contents.</a:t>
            </a:r>
            <a:br>
              <a:rPr lang="en-GB" sz="1100">
                <a:solidFill>
                  <a:schemeClr val="dk1"/>
                </a:solidFill>
              </a:rPr>
            </a:br>
            <a:r>
              <a:rPr lang="en-GB" sz="1100">
                <a:solidFill>
                  <a:schemeClr val="dk1"/>
                </a:solidFill>
              </a:rPr>
              <a:t>Note: The bucket does not contain any objects.</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0" lvl="0" marL="0" rtl="0" algn="l">
              <a:lnSpc>
                <a:spcPct val="100000"/>
              </a:lnSpc>
              <a:spcBef>
                <a:spcPts val="1200"/>
              </a:spcBef>
              <a:spcAft>
                <a:spcPts val="0"/>
              </a:spcAft>
              <a:buNone/>
            </a:pPr>
            <a:r>
              <a:rPr lang="en-GB" sz="1100">
                <a:solidFill>
                  <a:schemeClr val="dk1"/>
                </a:solidFill>
              </a:rPr>
              <a:t>Now, test whether they have access to Amazon EC2.</a:t>
            </a:r>
            <a:br>
              <a:rPr lang="en-GB" sz="1100">
                <a:solidFill>
                  <a:schemeClr val="dk1"/>
                </a:solidFill>
              </a:rPr>
            </a:br>
            <a:r>
              <a:rPr lang="en-GB" sz="1100">
                <a:solidFill>
                  <a:schemeClr val="dk1"/>
                </a:solidFill>
              </a:rPr>
              <a:t>In the </a:t>
            </a:r>
            <a:r>
              <a:rPr b="1" lang="en-GB" sz="1100">
                <a:solidFill>
                  <a:schemeClr val="dk1"/>
                </a:solidFill>
              </a:rPr>
              <a:t>Services</a:t>
            </a:r>
            <a:r>
              <a:rPr lang="en-GB" sz="1100">
                <a:solidFill>
                  <a:schemeClr val="dk1"/>
                </a:solidFill>
              </a:rPr>
              <a:t> menu, choose </a:t>
            </a:r>
            <a:r>
              <a:rPr b="1" lang="en-GB" sz="1100">
                <a:solidFill>
                  <a:schemeClr val="dk1"/>
                </a:solidFill>
              </a:rPr>
              <a:t>EC2</a:t>
            </a:r>
            <a:r>
              <a:rPr lang="en-GB" sz="1100">
                <a:solidFill>
                  <a:schemeClr val="dk1"/>
                </a:solidFill>
              </a:rPr>
              <a:t>.</a:t>
            </a:r>
            <a:br>
              <a:rPr lang="en-GB" sz="1100">
                <a:solidFill>
                  <a:schemeClr val="dk1"/>
                </a:solidFill>
              </a:rPr>
            </a:br>
            <a:r>
              <a:rPr lang="en-GB" sz="1100">
                <a:solidFill>
                  <a:schemeClr val="dk1"/>
                </a:solidFill>
              </a:rPr>
              <a:t>In the left navigation pane, choose </a:t>
            </a:r>
            <a:r>
              <a:rPr b="1" lang="en-GB" sz="1100">
                <a:solidFill>
                  <a:schemeClr val="dk1"/>
                </a:solidFill>
              </a:rPr>
              <a:t>Instances</a:t>
            </a:r>
            <a:r>
              <a:rPr lang="en-GB" sz="1100">
                <a:solidFill>
                  <a:schemeClr val="dk1"/>
                </a:solidFill>
              </a:rPr>
              <a:t>.</a:t>
            </a:r>
            <a:br>
              <a:rPr lang="en-GB" sz="1100">
                <a:solidFill>
                  <a:schemeClr val="dk1"/>
                </a:solidFill>
              </a:rPr>
            </a:br>
            <a:r>
              <a:rPr lang="en-GB" sz="1100">
                <a:solidFill>
                  <a:schemeClr val="dk1"/>
                </a:solidFill>
              </a:rPr>
              <a:t>You cannot see any instances. Instead, you see a message that states </a:t>
            </a:r>
            <a:r>
              <a:rPr i="1" lang="en-GB" sz="1100">
                <a:solidFill>
                  <a:schemeClr val="dk1"/>
                </a:solidFill>
              </a:rPr>
              <a:t>You are not authorized to perform this operation</a:t>
            </a:r>
            <a:r>
              <a:rPr lang="en-GB" sz="1100">
                <a:solidFill>
                  <a:schemeClr val="dk1"/>
                </a:solidFill>
              </a:rPr>
              <a:t>. This is because this user has not been granted any permissions to access Amazon EC2.</a:t>
            </a:r>
            <a:endParaRPr sz="1100">
              <a:solidFill>
                <a:schemeClr val="dk1"/>
              </a:solidFill>
            </a:endParaRPr>
          </a:p>
          <a:p>
            <a:pPr indent="0" lvl="0" marL="0" rtl="0" algn="l">
              <a:lnSpc>
                <a:spcPct val="100000"/>
              </a:lnSpc>
              <a:spcBef>
                <a:spcPts val="1200"/>
              </a:spcBef>
              <a:spcAft>
                <a:spcPts val="0"/>
              </a:spcAft>
              <a:buNone/>
            </a:pPr>
            <a:br>
              <a:rPr lang="en-GB" sz="1100">
                <a:solidFill>
                  <a:schemeClr val="dk1"/>
                </a:solidFill>
              </a:rPr>
            </a:br>
            <a:r>
              <a:rPr lang="en-GB" sz="1100">
                <a:solidFill>
                  <a:schemeClr val="dk1"/>
                </a:solidFill>
              </a:rPr>
              <a:t>You will now sign-in as </a:t>
            </a:r>
            <a:r>
              <a:rPr b="1" lang="en-GB" sz="1100">
                <a:solidFill>
                  <a:schemeClr val="dk1"/>
                </a:solidFill>
              </a:rPr>
              <a:t>user-2</a:t>
            </a:r>
            <a:r>
              <a:rPr lang="en-GB" sz="1100">
                <a:solidFill>
                  <a:schemeClr val="dk1"/>
                </a:solidFill>
              </a:rPr>
              <a:t>, who has been hired as your Amazon EC2 support person.</a:t>
            </a:r>
            <a:br>
              <a:rPr lang="en-GB" sz="1100">
                <a:solidFill>
                  <a:schemeClr val="dk1"/>
                </a:solidFill>
              </a:rPr>
            </a:br>
            <a:r>
              <a:rPr lang="en-GB" sz="1100">
                <a:solidFill>
                  <a:schemeClr val="dk1"/>
                </a:solidFill>
              </a:rPr>
              <a:t>Sign user-1 out of the </a:t>
            </a:r>
            <a:r>
              <a:rPr b="1" lang="en-GB" sz="1100">
                <a:solidFill>
                  <a:schemeClr val="dk1"/>
                </a:solidFill>
              </a:rPr>
              <a:t>AWS Management Console</a:t>
            </a:r>
            <a:r>
              <a:rPr lang="en-GB" sz="1100">
                <a:solidFill>
                  <a:schemeClr val="dk1"/>
                </a:solidFill>
              </a:rPr>
              <a:t> by completing the following actions:</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GB" sz="1100">
                <a:solidFill>
                  <a:schemeClr val="dk1"/>
                </a:solidFill>
              </a:rPr>
              <a:t>At the top of the screen, choose </a:t>
            </a:r>
            <a:r>
              <a:rPr b="1" lang="en-GB" sz="1100">
                <a:solidFill>
                  <a:schemeClr val="dk1"/>
                </a:solidFill>
              </a:rPr>
              <a:t>user-1</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Choose </a:t>
            </a:r>
            <a:r>
              <a:rPr b="1" lang="en-GB" sz="1100">
                <a:solidFill>
                  <a:schemeClr val="dk1"/>
                </a:solidFill>
              </a:rPr>
              <a:t>Sign Out</a:t>
            </a:r>
            <a:endParaRPr b="1" sz="1100">
              <a:solidFill>
                <a:schemeClr val="dk1"/>
              </a:solidFill>
            </a:endParaRPr>
          </a:p>
          <a:p>
            <a:pPr indent="0" lvl="0" marL="0" rtl="0" algn="l">
              <a:spcBef>
                <a:spcPts val="1200"/>
              </a:spcBef>
              <a:spcAft>
                <a:spcPts val="1200"/>
              </a:spcAft>
              <a:buClr>
                <a:schemeClr val="dk1"/>
              </a:buClr>
              <a:buSzPts val="1100"/>
              <a:buFont typeface="Arial"/>
              <a:buNone/>
            </a:pPr>
            <a:r>
              <a:t/>
            </a:r>
            <a:endParaRPr sz="1100">
              <a:solidFill>
                <a:schemeClr val="dk1"/>
              </a:solidFill>
            </a:endParaRPr>
          </a:p>
        </p:txBody>
      </p:sp>
      <p:pic>
        <p:nvPicPr>
          <p:cNvPr id="383" name="Google Shape;383;p61"/>
          <p:cNvPicPr preferRelativeResize="0"/>
          <p:nvPr/>
        </p:nvPicPr>
        <p:blipFill>
          <a:blip r:embed="rId3">
            <a:alphaModFix/>
          </a:blip>
          <a:stretch>
            <a:fillRect/>
          </a:stretch>
        </p:blipFill>
        <p:spPr>
          <a:xfrm>
            <a:off x="520275" y="1056675"/>
            <a:ext cx="3795798" cy="1069250"/>
          </a:xfrm>
          <a:prstGeom prst="rect">
            <a:avLst/>
          </a:prstGeom>
          <a:noFill/>
          <a:ln>
            <a:noFill/>
          </a:ln>
        </p:spPr>
      </p:pic>
      <p:pic>
        <p:nvPicPr>
          <p:cNvPr id="384" name="Google Shape;384;p61"/>
          <p:cNvPicPr preferRelativeResize="0"/>
          <p:nvPr/>
        </p:nvPicPr>
        <p:blipFill>
          <a:blip r:embed="rId4">
            <a:alphaModFix/>
          </a:blip>
          <a:stretch>
            <a:fillRect/>
          </a:stretch>
        </p:blipFill>
        <p:spPr>
          <a:xfrm>
            <a:off x="4791275" y="983876"/>
            <a:ext cx="3624676" cy="1664600"/>
          </a:xfrm>
          <a:prstGeom prst="rect">
            <a:avLst/>
          </a:prstGeom>
          <a:noFill/>
          <a:ln>
            <a:noFill/>
          </a:ln>
        </p:spPr>
      </p:pic>
      <p:pic>
        <p:nvPicPr>
          <p:cNvPr id="385" name="Google Shape;385;p61"/>
          <p:cNvPicPr preferRelativeResize="0"/>
          <p:nvPr/>
        </p:nvPicPr>
        <p:blipFill rotWithShape="1">
          <a:blip r:embed="rId5">
            <a:alphaModFix/>
          </a:blip>
          <a:srcRect b="0" l="4634" r="0" t="0"/>
          <a:stretch/>
        </p:blipFill>
        <p:spPr>
          <a:xfrm>
            <a:off x="6477825" y="2938175"/>
            <a:ext cx="1381000" cy="198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idx="1" type="body"/>
          </p:nvPr>
        </p:nvSpPr>
        <p:spPr>
          <a:xfrm>
            <a:off x="311700" y="152825"/>
            <a:ext cx="8663400" cy="48360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GB" sz="1300">
                <a:solidFill>
                  <a:schemeClr val="dk1"/>
                </a:solidFill>
              </a:rPr>
              <a:t>Step 1: Name and tags</a:t>
            </a:r>
            <a:endParaRPr b="1" sz="13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Give the instance the name </a:t>
            </a:r>
            <a:r>
              <a:rPr lang="en-GB" sz="1100">
                <a:solidFill>
                  <a:srgbClr val="188038"/>
                </a:solidFill>
                <a:latin typeface="Roboto Mono"/>
                <a:ea typeface="Roboto Mono"/>
                <a:cs typeface="Roboto Mono"/>
                <a:sym typeface="Roboto Mono"/>
              </a:rPr>
              <a:t>Web Server</a:t>
            </a:r>
            <a:r>
              <a:rPr lang="en-GB" sz="1100">
                <a:solidFill>
                  <a:schemeClr val="dk1"/>
                </a:solidFill>
              </a:rPr>
              <a:t>.</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The Name you give this instance will be stored as a tag. </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Each tag consists of a Key and a Value, both of which </a:t>
            </a:r>
            <a:endParaRPr sz="1100">
              <a:solidFill>
                <a:schemeClr val="dk1"/>
              </a:solidFill>
            </a:endParaRPr>
          </a:p>
          <a:p>
            <a:pPr indent="0" lvl="0" marL="457200" rtl="0" algn="l">
              <a:spcBef>
                <a:spcPts val="1200"/>
              </a:spcBef>
              <a:spcAft>
                <a:spcPts val="0"/>
              </a:spcAft>
              <a:buClr>
                <a:schemeClr val="dk1"/>
              </a:buClr>
              <a:buSzPts val="1100"/>
              <a:buFont typeface="Arial"/>
              <a:buNone/>
            </a:pPr>
            <a:r>
              <a:rPr lang="en-GB" sz="1100">
                <a:solidFill>
                  <a:schemeClr val="dk1"/>
                </a:solidFill>
              </a:rPr>
              <a:t>you define. You can define multiple tags to associate with the </a:t>
            </a:r>
            <a:endParaRPr sz="1100">
              <a:solidFill>
                <a:schemeClr val="dk1"/>
              </a:solidFill>
            </a:endParaRPr>
          </a:p>
          <a:p>
            <a:pPr indent="0" lvl="0" marL="457200" rtl="0" algn="l">
              <a:spcBef>
                <a:spcPts val="1200"/>
              </a:spcBef>
              <a:spcAft>
                <a:spcPts val="0"/>
              </a:spcAft>
              <a:buClr>
                <a:schemeClr val="dk1"/>
              </a:buClr>
              <a:buSzPts val="1100"/>
              <a:buFont typeface="Arial"/>
              <a:buNone/>
            </a:pPr>
            <a:r>
              <a:rPr lang="en-GB" sz="1100">
                <a:solidFill>
                  <a:schemeClr val="dk1"/>
                </a:solidFill>
              </a:rPr>
              <a:t>instance if you want to.</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In this case, the tag that will be created will consist of a </a:t>
            </a:r>
            <a:r>
              <a:rPr i="1" lang="en-GB" sz="1100">
                <a:solidFill>
                  <a:schemeClr val="dk1"/>
                </a:solidFill>
              </a:rPr>
              <a:t>key</a:t>
            </a:r>
            <a:r>
              <a:rPr lang="en-GB" sz="1100">
                <a:solidFill>
                  <a:schemeClr val="dk1"/>
                </a:solidFill>
              </a:rPr>
              <a:t> </a:t>
            </a:r>
            <a:endParaRPr sz="1100">
              <a:solidFill>
                <a:schemeClr val="dk1"/>
              </a:solidFill>
            </a:endParaRPr>
          </a:p>
          <a:p>
            <a:pPr indent="0" lvl="0" marL="457200" rtl="0" algn="l">
              <a:spcBef>
                <a:spcPts val="1200"/>
              </a:spcBef>
              <a:spcAft>
                <a:spcPts val="0"/>
              </a:spcAft>
              <a:buClr>
                <a:schemeClr val="dk1"/>
              </a:buClr>
              <a:buSzPts val="1100"/>
              <a:buFont typeface="Arial"/>
              <a:buNone/>
            </a:pPr>
            <a:r>
              <a:rPr lang="en-GB" sz="1100">
                <a:solidFill>
                  <a:schemeClr val="dk1"/>
                </a:solidFill>
              </a:rPr>
              <a:t>called </a:t>
            </a:r>
            <a:r>
              <a:rPr lang="en-GB" sz="1100">
                <a:solidFill>
                  <a:srgbClr val="188038"/>
                </a:solidFill>
                <a:latin typeface="Roboto Mono"/>
                <a:ea typeface="Roboto Mono"/>
                <a:cs typeface="Roboto Mono"/>
                <a:sym typeface="Roboto Mono"/>
              </a:rPr>
              <a:t>Name</a:t>
            </a:r>
            <a:r>
              <a:rPr lang="en-GB" sz="1100">
                <a:solidFill>
                  <a:schemeClr val="dk1"/>
                </a:solidFill>
              </a:rPr>
              <a:t> with a </a:t>
            </a:r>
            <a:r>
              <a:rPr i="1" lang="en-GB" sz="1100">
                <a:solidFill>
                  <a:schemeClr val="dk1"/>
                </a:solidFill>
              </a:rPr>
              <a:t>value</a:t>
            </a:r>
            <a:r>
              <a:rPr lang="en-GB" sz="1100">
                <a:solidFill>
                  <a:schemeClr val="dk1"/>
                </a:solidFill>
              </a:rPr>
              <a:t> of </a:t>
            </a:r>
            <a:r>
              <a:rPr lang="en-GB" sz="1100">
                <a:solidFill>
                  <a:srgbClr val="188038"/>
                </a:solidFill>
                <a:latin typeface="Roboto Mono"/>
                <a:ea typeface="Roboto Mono"/>
                <a:cs typeface="Roboto Mono"/>
                <a:sym typeface="Roboto Mono"/>
              </a:rPr>
              <a:t>Web Server</a:t>
            </a:r>
            <a:r>
              <a:rPr lang="en-GB" sz="1100">
                <a:solidFill>
                  <a:schemeClr val="dk1"/>
                </a:solidFill>
              </a:rPr>
              <a:t> </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GB" sz="1300">
                <a:solidFill>
                  <a:schemeClr val="dk1"/>
                </a:solidFill>
              </a:rPr>
              <a:t>Step 2: Application and OS Images (Amazon Machine Image)</a:t>
            </a:r>
            <a:endParaRPr b="1" sz="13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In the list of available </a:t>
            </a:r>
            <a:r>
              <a:rPr i="1" lang="en-GB" sz="1100">
                <a:solidFill>
                  <a:schemeClr val="dk1"/>
                </a:solidFill>
              </a:rPr>
              <a:t>Quick Start</a:t>
            </a:r>
            <a:r>
              <a:rPr lang="en-GB" sz="1100">
                <a:solidFill>
                  <a:schemeClr val="dk1"/>
                </a:solidFill>
              </a:rPr>
              <a:t> AMIs, keep the default </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Amazon Linux</a:t>
            </a:r>
            <a:r>
              <a:rPr lang="en-GB" sz="1100">
                <a:solidFill>
                  <a:schemeClr val="dk1"/>
                </a:solidFill>
              </a:rPr>
              <a:t> AMI selected.</a:t>
            </a:r>
            <a:br>
              <a:rPr lang="en-GB" sz="1100">
                <a:solidFill>
                  <a:schemeClr val="dk1"/>
                </a:solidFill>
              </a:rPr>
            </a:br>
            <a:r>
              <a:rPr lang="en-GB" sz="1100">
                <a:solidFill>
                  <a:schemeClr val="dk1"/>
                </a:solidFill>
              </a:rPr>
              <a:t>Also keep the default </a:t>
            </a:r>
            <a:r>
              <a:rPr b="1" lang="en-GB" sz="1100">
                <a:solidFill>
                  <a:schemeClr val="dk1"/>
                </a:solidFill>
              </a:rPr>
              <a:t>Amazon Linux 2023 AMI</a:t>
            </a:r>
            <a:r>
              <a:rPr lang="en-GB" sz="1100">
                <a:solidFill>
                  <a:schemeClr val="dk1"/>
                </a:solidFill>
              </a:rPr>
              <a:t> selected.</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An </a:t>
            </a:r>
            <a:r>
              <a:rPr b="1" lang="en-GB" sz="1100">
                <a:solidFill>
                  <a:schemeClr val="dk1"/>
                </a:solidFill>
              </a:rPr>
              <a:t>Amazon Machine Image (AMI)</a:t>
            </a:r>
            <a:r>
              <a:rPr lang="en-GB" sz="1100">
                <a:solidFill>
                  <a:schemeClr val="dk1"/>
                </a:solidFill>
              </a:rPr>
              <a:t> provides the information </a:t>
            </a:r>
            <a:endParaRPr sz="1100">
              <a:solidFill>
                <a:schemeClr val="dk1"/>
              </a:solidFill>
            </a:endParaRPr>
          </a:p>
          <a:p>
            <a:pPr indent="0" lvl="0" marL="457200" rtl="0" algn="l">
              <a:spcBef>
                <a:spcPts val="1200"/>
              </a:spcBef>
              <a:spcAft>
                <a:spcPts val="0"/>
              </a:spcAft>
              <a:buClr>
                <a:schemeClr val="dk1"/>
              </a:buClr>
              <a:buSzPts val="1100"/>
              <a:buFont typeface="Arial"/>
              <a:buNone/>
            </a:pPr>
            <a:r>
              <a:rPr lang="en-GB" sz="1100">
                <a:solidFill>
                  <a:schemeClr val="dk1"/>
                </a:solidFill>
              </a:rPr>
              <a:t>required to launch an instance, which is a virtual server in the cloud. </a:t>
            </a:r>
            <a:endParaRPr sz="1100">
              <a:solidFill>
                <a:schemeClr val="dk1"/>
              </a:solidFill>
            </a:endParaRPr>
          </a:p>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5163975" y="239225"/>
            <a:ext cx="3765576" cy="46650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idx="1" type="body"/>
          </p:nvPr>
        </p:nvSpPr>
        <p:spPr>
          <a:xfrm>
            <a:off x="311700" y="404400"/>
            <a:ext cx="8520600" cy="41646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GB" sz="1100">
                <a:solidFill>
                  <a:schemeClr val="dk1"/>
                </a:solidFill>
              </a:rPr>
              <a:t>Paste the </a:t>
            </a:r>
            <a:r>
              <a:rPr b="1" lang="en-GB" sz="1100">
                <a:solidFill>
                  <a:schemeClr val="dk1"/>
                </a:solidFill>
              </a:rPr>
              <a:t>IAM users sign-in</a:t>
            </a:r>
            <a:r>
              <a:rPr lang="en-GB" sz="1100">
                <a:solidFill>
                  <a:schemeClr val="dk1"/>
                </a:solidFill>
              </a:rPr>
              <a:t> link into your private browser tab's address bar and press </a:t>
            </a:r>
            <a:r>
              <a:rPr b="1" lang="en-GB" sz="1100">
                <a:solidFill>
                  <a:schemeClr val="dk1"/>
                </a:solidFill>
              </a:rPr>
              <a:t>Enter</a:t>
            </a:r>
            <a:r>
              <a:rPr lang="en-GB" sz="1100">
                <a:solidFill>
                  <a:schemeClr val="dk1"/>
                </a:solidFill>
              </a:rPr>
              <a:t>.</a:t>
            </a:r>
            <a:br>
              <a:rPr lang="en-GB" sz="1100">
                <a:solidFill>
                  <a:schemeClr val="dk1"/>
                </a:solidFill>
              </a:rPr>
            </a:br>
            <a:r>
              <a:rPr lang="en-GB" sz="1100">
                <a:solidFill>
                  <a:schemeClr val="dk1"/>
                </a:solidFill>
              </a:rPr>
              <a:t>Note: This link should be in your text editor.</a:t>
            </a:r>
            <a:br>
              <a:rPr lang="en-GB" sz="1100">
                <a:solidFill>
                  <a:schemeClr val="dk1"/>
                </a:solidFill>
              </a:rPr>
            </a:br>
            <a:r>
              <a:rPr lang="en-GB" sz="1100">
                <a:solidFill>
                  <a:schemeClr val="dk1"/>
                </a:solidFill>
              </a:rPr>
              <a:t>Sign-in with:</a:t>
            </a:r>
            <a:endParaRPr sz="1100">
              <a:solidFill>
                <a:schemeClr val="dk1"/>
              </a:solidFill>
            </a:endParaRPr>
          </a:p>
          <a:p>
            <a:pPr indent="-298450" lvl="1" marL="914400" rtl="0" algn="l">
              <a:spcBef>
                <a:spcPts val="1200"/>
              </a:spcBef>
              <a:spcAft>
                <a:spcPts val="0"/>
              </a:spcAft>
              <a:buClr>
                <a:schemeClr val="dk1"/>
              </a:buClr>
              <a:buSzPts val="1100"/>
              <a:buChar char="○"/>
            </a:pPr>
            <a:r>
              <a:rPr b="1" lang="en-GB" sz="1100">
                <a:solidFill>
                  <a:schemeClr val="dk1"/>
                </a:solidFill>
              </a:rPr>
              <a:t>IAM user name:</a:t>
            </a:r>
            <a:r>
              <a:rPr lang="en-GB" sz="1100">
                <a:solidFill>
                  <a:schemeClr val="dk1"/>
                </a:solidFill>
              </a:rPr>
              <a:t> </a:t>
            </a:r>
            <a:r>
              <a:rPr lang="en-GB" sz="1100">
                <a:solidFill>
                  <a:srgbClr val="188038"/>
                </a:solidFill>
                <a:latin typeface="Roboto Mono"/>
                <a:ea typeface="Roboto Mono"/>
                <a:cs typeface="Roboto Mono"/>
                <a:sym typeface="Roboto Mono"/>
              </a:rPr>
              <a:t>user-2</a:t>
            </a:r>
            <a:endParaRPr sz="1100">
              <a:solidFill>
                <a:srgbClr val="188038"/>
              </a:solidFill>
              <a:latin typeface="Roboto Mono"/>
              <a:ea typeface="Roboto Mono"/>
              <a:cs typeface="Roboto Mono"/>
              <a:sym typeface="Roboto Mono"/>
            </a:endParaRPr>
          </a:p>
          <a:p>
            <a:pPr indent="-298450" lvl="1" marL="914400" rtl="0" algn="l">
              <a:spcBef>
                <a:spcPts val="0"/>
              </a:spcBef>
              <a:spcAft>
                <a:spcPts val="0"/>
              </a:spcAft>
              <a:buClr>
                <a:schemeClr val="dk1"/>
              </a:buClr>
              <a:buSzPts val="1100"/>
              <a:buChar char="○"/>
            </a:pPr>
            <a:r>
              <a:rPr b="1" lang="en-GB" sz="1100">
                <a:solidFill>
                  <a:schemeClr val="dk1"/>
                </a:solidFill>
              </a:rPr>
              <a:t>Password:</a:t>
            </a:r>
            <a:r>
              <a:rPr lang="en-GB" sz="1100">
                <a:solidFill>
                  <a:schemeClr val="dk1"/>
                </a:solidFill>
              </a:rPr>
              <a:t> </a:t>
            </a:r>
            <a:r>
              <a:rPr lang="en-GB" sz="1100">
                <a:solidFill>
                  <a:srgbClr val="188038"/>
                </a:solidFill>
                <a:latin typeface="Roboto Mono"/>
                <a:ea typeface="Roboto Mono"/>
                <a:cs typeface="Roboto Mono"/>
                <a:sym typeface="Roboto Mono"/>
              </a:rPr>
              <a:t>Lab-Password2</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GB" sz="1100">
                <a:solidFill>
                  <a:schemeClr val="dk1"/>
                </a:solidFill>
              </a:rPr>
              <a:t>In the </a:t>
            </a:r>
            <a:r>
              <a:rPr b="1" lang="en-GB" sz="1100">
                <a:solidFill>
                  <a:schemeClr val="dk1"/>
                </a:solidFill>
              </a:rPr>
              <a:t>Services</a:t>
            </a:r>
            <a:r>
              <a:rPr lang="en-GB" sz="1100">
                <a:solidFill>
                  <a:schemeClr val="dk1"/>
                </a:solidFill>
              </a:rPr>
              <a:t> menu, choose </a:t>
            </a:r>
            <a:r>
              <a:rPr b="1" lang="en-GB" sz="1100">
                <a:solidFill>
                  <a:schemeClr val="dk1"/>
                </a:solidFill>
              </a:rPr>
              <a:t>EC2</a:t>
            </a:r>
            <a:r>
              <a:rPr lang="en-GB" sz="1100">
                <a:solidFill>
                  <a:schemeClr val="dk1"/>
                </a:solidFill>
              </a:rPr>
              <a:t>.</a:t>
            </a:r>
            <a:br>
              <a:rPr lang="en-GB" sz="1100">
                <a:solidFill>
                  <a:schemeClr val="dk1"/>
                </a:solidFill>
              </a:rPr>
            </a:br>
            <a:r>
              <a:rPr lang="en-GB" sz="1100">
                <a:solidFill>
                  <a:schemeClr val="dk1"/>
                </a:solidFill>
              </a:rPr>
              <a:t>In the navigation pane on the left, choose </a:t>
            </a:r>
            <a:r>
              <a:rPr b="1" lang="en-GB" sz="1100">
                <a:solidFill>
                  <a:schemeClr val="dk1"/>
                </a:solidFill>
              </a:rPr>
              <a:t>Instances</a:t>
            </a:r>
            <a:r>
              <a:rPr lang="en-GB" sz="1100">
                <a:solidFill>
                  <a:schemeClr val="dk1"/>
                </a:solidFill>
              </a:rPr>
              <a:t>.</a:t>
            </a:r>
            <a:br>
              <a:rPr lang="en-GB" sz="1100">
                <a:solidFill>
                  <a:schemeClr val="dk1"/>
                </a:solidFill>
              </a:rPr>
            </a:br>
            <a:r>
              <a:rPr lang="en-GB" sz="1100">
                <a:solidFill>
                  <a:schemeClr val="dk1"/>
                </a:solidFill>
              </a:rPr>
              <a:t>You are now able to see an Amazon EC2 instance because you have Read Only permissions. However, you will not be able to make any changes to Amazon EC2 resources.</a:t>
            </a:r>
            <a:br>
              <a:rPr lang="en-GB" sz="1100">
                <a:solidFill>
                  <a:schemeClr val="dk1"/>
                </a:solidFill>
              </a:rPr>
            </a:br>
            <a:r>
              <a:rPr lang="en-GB" sz="1100">
                <a:solidFill>
                  <a:schemeClr val="dk1"/>
                </a:solidFill>
              </a:rPr>
              <a:t>If you cannot see an Amazon EC2 instance, then your Region may be incorrect. In the top-right of the screen, pull-down the Region menu and select the region that you noted at the start of the lab (for example, </a:t>
            </a:r>
            <a:r>
              <a:rPr b="1" lang="en-GB" sz="1100">
                <a:solidFill>
                  <a:schemeClr val="dk1"/>
                </a:solidFill>
              </a:rPr>
              <a:t>N. Virginia</a:t>
            </a:r>
            <a:r>
              <a:rPr lang="en-GB" sz="1100">
                <a:solidFill>
                  <a:schemeClr val="dk1"/>
                </a:solidFill>
              </a:rPr>
              <a:t>).</a:t>
            </a:r>
            <a:endParaRPr sz="1100">
              <a:solidFill>
                <a:schemeClr val="dk1"/>
              </a:solidFill>
            </a:endParaRPr>
          </a:p>
          <a:p>
            <a:pPr indent="-298450" lvl="1" marL="914400" rtl="0" algn="l">
              <a:spcBef>
                <a:spcPts val="1200"/>
              </a:spcBef>
              <a:spcAft>
                <a:spcPts val="0"/>
              </a:spcAft>
              <a:buClr>
                <a:schemeClr val="dk1"/>
              </a:buClr>
              <a:buSzPts val="1100"/>
              <a:buChar char="○"/>
            </a:pPr>
            <a:r>
              <a:rPr lang="en-GB" sz="1100">
                <a:solidFill>
                  <a:schemeClr val="dk1"/>
                </a:solidFill>
              </a:rPr>
              <a:t>Select the instance named </a:t>
            </a:r>
            <a:r>
              <a:rPr i="1" lang="en-GB" sz="1100">
                <a:solidFill>
                  <a:schemeClr val="dk1"/>
                </a:solidFill>
              </a:rPr>
              <a:t>LabHost</a:t>
            </a:r>
            <a:r>
              <a:rPr lang="en-GB" sz="1100">
                <a:solidFill>
                  <a:schemeClr val="dk1"/>
                </a:solidFill>
              </a:rPr>
              <a:t>.</a:t>
            </a:r>
            <a:endParaRPr sz="1100">
              <a:solidFill>
                <a:schemeClr val="dk1"/>
              </a:solidFill>
            </a:endParaRPr>
          </a:p>
          <a:p>
            <a:pPr indent="0" lvl="0" marL="0" rtl="0" algn="l">
              <a:lnSpc>
                <a:spcPct val="100000"/>
              </a:lnSpc>
              <a:spcBef>
                <a:spcPts val="1200"/>
              </a:spcBef>
              <a:spcAft>
                <a:spcPts val="0"/>
              </a:spcAft>
              <a:buNone/>
            </a:pPr>
            <a:r>
              <a:rPr lang="en-GB" sz="1100">
                <a:solidFill>
                  <a:schemeClr val="dk1"/>
                </a:solidFill>
              </a:rPr>
              <a:t> In the </a:t>
            </a:r>
            <a:r>
              <a:rPr b="1" lang="en-GB" sz="1100">
                <a:solidFill>
                  <a:schemeClr val="dk1"/>
                </a:solidFill>
              </a:rPr>
              <a:t>Instance state</a:t>
            </a:r>
            <a:r>
              <a:rPr lang="en-GB" sz="1100">
                <a:solidFill>
                  <a:schemeClr val="dk1"/>
                </a:solidFill>
              </a:rPr>
              <a:t> menu above, select </a:t>
            </a:r>
            <a:r>
              <a:rPr b="1" lang="en-GB" sz="1100">
                <a:solidFill>
                  <a:schemeClr val="dk1"/>
                </a:solidFill>
              </a:rPr>
              <a:t>Stop instance</a:t>
            </a:r>
            <a:r>
              <a:rPr lang="en-GB" sz="1100">
                <a:solidFill>
                  <a:schemeClr val="dk1"/>
                </a:solidFill>
              </a:rPr>
              <a:t>.</a:t>
            </a:r>
            <a:br>
              <a:rPr lang="en-GB" sz="1100">
                <a:solidFill>
                  <a:schemeClr val="dk1"/>
                </a:solidFill>
              </a:rPr>
            </a:br>
            <a:r>
              <a:rPr lang="en-GB" sz="1100">
                <a:solidFill>
                  <a:schemeClr val="dk1"/>
                </a:solidFill>
              </a:rPr>
              <a:t> In the </a:t>
            </a:r>
            <a:r>
              <a:rPr b="1" lang="en-GB" sz="1100">
                <a:solidFill>
                  <a:schemeClr val="dk1"/>
                </a:solidFill>
              </a:rPr>
              <a:t>Stop Instance</a:t>
            </a:r>
            <a:r>
              <a:rPr lang="en-GB" sz="1100">
                <a:solidFill>
                  <a:schemeClr val="dk1"/>
                </a:solidFill>
              </a:rPr>
              <a:t> window, select </a:t>
            </a:r>
            <a:r>
              <a:rPr b="1" lang="en-GB" sz="1100">
                <a:solidFill>
                  <a:schemeClr val="dk1"/>
                </a:solidFill>
              </a:rPr>
              <a:t>Stop</a:t>
            </a:r>
            <a:r>
              <a:rPr lang="en-GB" sz="1100">
                <a:solidFill>
                  <a:schemeClr val="dk1"/>
                </a:solidFill>
              </a:rPr>
              <a:t>.</a:t>
            </a:r>
            <a:br>
              <a:rPr lang="en-GB" sz="1100">
                <a:solidFill>
                  <a:schemeClr val="dk1"/>
                </a:solidFill>
              </a:rPr>
            </a:br>
            <a:r>
              <a:rPr lang="en-GB" sz="1100">
                <a:solidFill>
                  <a:schemeClr val="dk1"/>
                </a:solidFill>
              </a:rPr>
              <a:t>You will receive an error stating </a:t>
            </a:r>
            <a:r>
              <a:rPr i="1" lang="en-GB" sz="1100">
                <a:solidFill>
                  <a:schemeClr val="dk1"/>
                </a:solidFill>
              </a:rPr>
              <a:t>You are not authorized to </a:t>
            </a:r>
            <a:endParaRPr i="1" sz="1100">
              <a:solidFill>
                <a:schemeClr val="dk1"/>
              </a:solidFill>
            </a:endParaRPr>
          </a:p>
          <a:p>
            <a:pPr indent="0" lvl="0" marL="0" rtl="0" algn="l">
              <a:lnSpc>
                <a:spcPct val="100000"/>
              </a:lnSpc>
              <a:spcBef>
                <a:spcPts val="0"/>
              </a:spcBef>
              <a:spcAft>
                <a:spcPts val="0"/>
              </a:spcAft>
              <a:buNone/>
            </a:pPr>
            <a:r>
              <a:rPr i="1" lang="en-GB" sz="1100">
                <a:solidFill>
                  <a:schemeClr val="dk1"/>
                </a:solidFill>
              </a:rPr>
              <a:t>perform this operation</a:t>
            </a:r>
            <a:r>
              <a:rPr lang="en-GB" sz="1100">
                <a:solidFill>
                  <a:schemeClr val="dk1"/>
                </a:solidFill>
              </a:rPr>
              <a:t>. This demonstrates that the policy only </a:t>
            </a:r>
            <a:endParaRPr sz="1100">
              <a:solidFill>
                <a:schemeClr val="dk1"/>
              </a:solidFill>
            </a:endParaRPr>
          </a:p>
          <a:p>
            <a:pPr indent="0" lvl="0" marL="0" rtl="0" algn="l">
              <a:lnSpc>
                <a:spcPct val="100000"/>
              </a:lnSpc>
              <a:spcBef>
                <a:spcPts val="0"/>
              </a:spcBef>
              <a:spcAft>
                <a:spcPts val="0"/>
              </a:spcAft>
              <a:buNone/>
            </a:pPr>
            <a:r>
              <a:rPr lang="en-GB" sz="1100">
                <a:solidFill>
                  <a:schemeClr val="dk1"/>
                </a:solidFill>
              </a:rPr>
              <a:t>allows you to view information, without making changes.</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pic>
        <p:nvPicPr>
          <p:cNvPr id="391" name="Google Shape;391;p62"/>
          <p:cNvPicPr preferRelativeResize="0"/>
          <p:nvPr/>
        </p:nvPicPr>
        <p:blipFill>
          <a:blip r:embed="rId3">
            <a:alphaModFix/>
          </a:blip>
          <a:stretch>
            <a:fillRect/>
          </a:stretch>
        </p:blipFill>
        <p:spPr>
          <a:xfrm>
            <a:off x="4427200" y="2733934"/>
            <a:ext cx="4563498" cy="13803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3"/>
          <p:cNvSpPr txBox="1"/>
          <p:nvPr>
            <p:ph idx="1" type="body"/>
          </p:nvPr>
        </p:nvSpPr>
        <p:spPr>
          <a:xfrm>
            <a:off x="311700" y="218050"/>
            <a:ext cx="8520600" cy="4547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Choose the X to close the </a:t>
            </a:r>
            <a:r>
              <a:rPr i="1" lang="en-GB" sz="1100">
                <a:solidFill>
                  <a:schemeClr val="dk1"/>
                </a:solidFill>
              </a:rPr>
              <a:t>Failed to stop the instance</a:t>
            </a:r>
            <a:r>
              <a:rPr lang="en-GB" sz="1100">
                <a:solidFill>
                  <a:schemeClr val="dk1"/>
                </a:solidFill>
              </a:rPr>
              <a:t> message.</a:t>
            </a:r>
            <a:br>
              <a:rPr lang="en-GB" sz="1100">
                <a:solidFill>
                  <a:schemeClr val="dk1"/>
                </a:solidFill>
              </a:rPr>
            </a:br>
            <a:r>
              <a:rPr lang="en-GB" sz="1100">
                <a:solidFill>
                  <a:schemeClr val="dk1"/>
                </a:solidFill>
              </a:rPr>
              <a:t>Next, check if user-2 can access Amazon S3.</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br>
              <a:rPr lang="en-GB" sz="1100">
                <a:solidFill>
                  <a:schemeClr val="dk1"/>
                </a:solidFill>
              </a:rPr>
            </a:br>
            <a:r>
              <a:rPr lang="en-GB" sz="1100">
                <a:solidFill>
                  <a:schemeClr val="dk1"/>
                </a:solidFill>
              </a:rPr>
              <a:t>In the </a:t>
            </a:r>
            <a:r>
              <a:rPr b="1" lang="en-GB" sz="1100">
                <a:solidFill>
                  <a:schemeClr val="dk1"/>
                </a:solidFill>
              </a:rPr>
              <a:t>Services</a:t>
            </a:r>
            <a:r>
              <a:rPr lang="en-GB" sz="1100">
                <a:solidFill>
                  <a:schemeClr val="dk1"/>
                </a:solidFill>
              </a:rPr>
              <a:t>, choose </a:t>
            </a:r>
            <a:r>
              <a:rPr b="1" lang="en-GB" sz="1100">
                <a:solidFill>
                  <a:schemeClr val="dk1"/>
                </a:solidFill>
              </a:rPr>
              <a:t>S3</a:t>
            </a:r>
            <a:r>
              <a:rPr lang="en-GB" sz="1100">
                <a:solidFill>
                  <a:schemeClr val="dk1"/>
                </a:solidFill>
              </a:rPr>
              <a:t>.</a:t>
            </a:r>
            <a:br>
              <a:rPr lang="en-GB" sz="1100">
                <a:solidFill>
                  <a:schemeClr val="dk1"/>
                </a:solidFill>
              </a:rPr>
            </a:br>
            <a:r>
              <a:rPr lang="en-GB" sz="1100">
                <a:solidFill>
                  <a:schemeClr val="dk1"/>
                </a:solidFill>
              </a:rPr>
              <a:t>You will see the message </a:t>
            </a:r>
            <a:r>
              <a:rPr b="1" lang="en-GB" sz="1100">
                <a:solidFill>
                  <a:schemeClr val="dk1"/>
                </a:solidFill>
              </a:rPr>
              <a:t>You don't have permissions to list buckets</a:t>
            </a:r>
            <a:r>
              <a:rPr lang="en-GB" sz="1100">
                <a:solidFill>
                  <a:schemeClr val="dk1"/>
                </a:solidFill>
              </a:rPr>
              <a:t> because user-2 does not have permission to access Amazon S3.</a:t>
            </a:r>
            <a:br>
              <a:rPr lang="en-GB" sz="1100">
                <a:solidFill>
                  <a:schemeClr val="dk1"/>
                </a:solidFill>
              </a:rPr>
            </a:br>
            <a:r>
              <a:rPr lang="en-GB" sz="1100">
                <a:solidFill>
                  <a:schemeClr val="dk1"/>
                </a:solidFill>
              </a:rPr>
              <a:t>You will now sign-in as </a:t>
            </a:r>
            <a:r>
              <a:rPr b="1" lang="en-GB" sz="1100">
                <a:solidFill>
                  <a:schemeClr val="dk1"/>
                </a:solidFill>
              </a:rPr>
              <a:t>user-3</a:t>
            </a:r>
            <a:r>
              <a:rPr lang="en-GB" sz="1100">
                <a:solidFill>
                  <a:schemeClr val="dk1"/>
                </a:solidFill>
              </a:rPr>
              <a:t>, who has been hired as your Amazon EC2 administrator.</a:t>
            </a:r>
            <a:endParaRPr sz="1100">
              <a:solidFill>
                <a:schemeClr val="dk1"/>
              </a:solidFill>
            </a:endParaRPr>
          </a:p>
          <a:p>
            <a:pPr indent="0" lvl="0" marL="0" rtl="0" algn="l">
              <a:spcBef>
                <a:spcPts val="1200"/>
              </a:spcBef>
              <a:spcAft>
                <a:spcPts val="0"/>
              </a:spcAft>
              <a:buNone/>
            </a:pPr>
            <a:r>
              <a:rPr lang="en-GB" sz="1100">
                <a:solidFill>
                  <a:schemeClr val="dk1"/>
                </a:solidFill>
              </a:rPr>
              <a:t>Sign user-2 out of the </a:t>
            </a:r>
            <a:r>
              <a:rPr b="1" lang="en-GB" sz="1100">
                <a:solidFill>
                  <a:schemeClr val="dk1"/>
                </a:solidFill>
              </a:rPr>
              <a:t>AWS Management Console</a:t>
            </a:r>
            <a:r>
              <a:rPr lang="en-GB" sz="1100">
                <a:solidFill>
                  <a:schemeClr val="dk1"/>
                </a:solidFill>
              </a:rPr>
              <a:t> by completing the following actions:</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At the top of the screen, choose </a:t>
            </a:r>
            <a:r>
              <a:rPr b="1" lang="en-GB" sz="1100">
                <a:solidFill>
                  <a:schemeClr val="dk1"/>
                </a:solidFill>
              </a:rPr>
              <a:t>user-2</a:t>
            </a: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Choose </a:t>
            </a:r>
            <a:r>
              <a:rPr b="1" lang="en-GB" sz="1100">
                <a:solidFill>
                  <a:schemeClr val="dk1"/>
                </a:solidFill>
              </a:rPr>
              <a:t>Sign Out</a:t>
            </a:r>
            <a:endParaRPr b="1" sz="1100">
              <a:solidFill>
                <a:schemeClr val="dk1"/>
              </a:solidFill>
            </a:endParaRPr>
          </a:p>
          <a:p>
            <a:pPr indent="0" lvl="0" marL="0" rtl="0" algn="l">
              <a:spcBef>
                <a:spcPts val="1200"/>
              </a:spcBef>
              <a:spcAft>
                <a:spcPts val="0"/>
              </a:spcAft>
              <a:buNone/>
            </a:pPr>
            <a:r>
              <a:rPr lang="en-GB" sz="1100">
                <a:solidFill>
                  <a:schemeClr val="dk1"/>
                </a:solidFill>
              </a:rPr>
              <a:t>Paste the </a:t>
            </a:r>
            <a:r>
              <a:rPr b="1" lang="en-GB" sz="1100">
                <a:solidFill>
                  <a:schemeClr val="dk1"/>
                </a:solidFill>
              </a:rPr>
              <a:t>IAM users sign-in</a:t>
            </a:r>
            <a:r>
              <a:rPr lang="en-GB" sz="1100">
                <a:solidFill>
                  <a:schemeClr val="dk1"/>
                </a:solidFill>
              </a:rPr>
              <a:t> link into your private window and press </a:t>
            </a:r>
            <a:r>
              <a:rPr b="1" lang="en-GB" sz="1100">
                <a:solidFill>
                  <a:schemeClr val="dk1"/>
                </a:solidFill>
              </a:rPr>
              <a:t>Enter</a:t>
            </a:r>
            <a:r>
              <a:rPr lang="en-GB" sz="1100">
                <a:solidFill>
                  <a:schemeClr val="dk1"/>
                </a:solidFill>
              </a:rPr>
              <a:t>.</a:t>
            </a:r>
            <a:br>
              <a:rPr lang="en-GB" sz="1100">
                <a:solidFill>
                  <a:schemeClr val="dk1"/>
                </a:solidFill>
              </a:rPr>
            </a:br>
            <a:r>
              <a:rPr lang="en-GB" sz="1100">
                <a:solidFill>
                  <a:schemeClr val="dk1"/>
                </a:solidFill>
              </a:rPr>
              <a:t>Paste the sign-in link into the address bar of your private web browser tab again. If it is not in your clipboard, retrieve it from the text editor where you stored it earlier.</a:t>
            </a:r>
            <a:endParaRPr sz="1100">
              <a:solidFill>
                <a:schemeClr val="dk1"/>
              </a:solidFill>
            </a:endParaRPr>
          </a:p>
          <a:p>
            <a:pPr indent="0" lvl="0" marL="0" rtl="0" algn="l">
              <a:spcBef>
                <a:spcPts val="1200"/>
              </a:spcBef>
              <a:spcAft>
                <a:spcPts val="0"/>
              </a:spcAft>
              <a:buNone/>
            </a:pPr>
            <a:r>
              <a:rPr lang="en-GB" sz="1100">
                <a:solidFill>
                  <a:schemeClr val="dk1"/>
                </a:solidFill>
              </a:rPr>
              <a:t>Sign-in with:</a:t>
            </a:r>
            <a:endParaRPr sz="1100">
              <a:solidFill>
                <a:schemeClr val="dk1"/>
              </a:solidFill>
            </a:endParaRPr>
          </a:p>
          <a:p>
            <a:pPr indent="-298450" lvl="1" marL="914400" rtl="0" algn="l">
              <a:spcBef>
                <a:spcPts val="1200"/>
              </a:spcBef>
              <a:spcAft>
                <a:spcPts val="0"/>
              </a:spcAft>
              <a:buClr>
                <a:schemeClr val="dk1"/>
              </a:buClr>
              <a:buSzPts val="1100"/>
              <a:buChar char="○"/>
            </a:pPr>
            <a:r>
              <a:rPr b="1" lang="en-GB" sz="1100">
                <a:solidFill>
                  <a:schemeClr val="dk1"/>
                </a:solidFill>
              </a:rPr>
              <a:t>IAM user name:</a:t>
            </a:r>
            <a:r>
              <a:rPr lang="en-GB" sz="1100">
                <a:solidFill>
                  <a:schemeClr val="dk1"/>
                </a:solidFill>
              </a:rPr>
              <a:t> </a:t>
            </a:r>
            <a:r>
              <a:rPr lang="en-GB" sz="1100">
                <a:solidFill>
                  <a:srgbClr val="188038"/>
                </a:solidFill>
              </a:rPr>
              <a:t>user-3</a:t>
            </a:r>
            <a:endParaRPr sz="1100">
              <a:solidFill>
                <a:srgbClr val="188038"/>
              </a:solidFill>
            </a:endParaRPr>
          </a:p>
          <a:p>
            <a:pPr indent="-298450" lvl="1" marL="914400" rtl="0" algn="l">
              <a:spcBef>
                <a:spcPts val="0"/>
              </a:spcBef>
              <a:spcAft>
                <a:spcPts val="0"/>
              </a:spcAft>
              <a:buClr>
                <a:schemeClr val="dk1"/>
              </a:buClr>
              <a:buSzPts val="1100"/>
              <a:buChar char="○"/>
            </a:pPr>
            <a:r>
              <a:rPr b="1" lang="en-GB" sz="1100">
                <a:solidFill>
                  <a:schemeClr val="dk1"/>
                </a:solidFill>
              </a:rPr>
              <a:t>Password:</a:t>
            </a:r>
            <a:r>
              <a:rPr lang="en-GB" sz="1100">
                <a:solidFill>
                  <a:schemeClr val="dk1"/>
                </a:solidFill>
              </a:rPr>
              <a:t> </a:t>
            </a:r>
            <a:r>
              <a:rPr lang="en-GB" sz="1100">
                <a:solidFill>
                  <a:srgbClr val="188038"/>
                </a:solidFill>
              </a:rPr>
              <a:t>Lab-Password3</a:t>
            </a:r>
            <a:br>
              <a:rPr lang="en-GB" sz="1100">
                <a:solidFill>
                  <a:schemeClr val="dk1"/>
                </a:solidFill>
              </a:rPr>
            </a:br>
            <a:r>
              <a:rPr lang="en-GB" sz="1100">
                <a:solidFill>
                  <a:schemeClr val="dk1"/>
                </a:solidFill>
              </a:rPr>
              <a:t> </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1200"/>
              </a:spcAft>
              <a:buNone/>
            </a:pPr>
            <a:r>
              <a:t/>
            </a:r>
            <a:endParaRPr sz="1100"/>
          </a:p>
        </p:txBody>
      </p:sp>
      <p:pic>
        <p:nvPicPr>
          <p:cNvPr id="397" name="Google Shape;397;p63"/>
          <p:cNvPicPr preferRelativeResize="0"/>
          <p:nvPr/>
        </p:nvPicPr>
        <p:blipFill rotWithShape="1">
          <a:blip r:embed="rId3">
            <a:alphaModFix/>
          </a:blip>
          <a:srcRect b="15038" l="0" r="0" t="0"/>
          <a:stretch/>
        </p:blipFill>
        <p:spPr>
          <a:xfrm>
            <a:off x="5164650" y="333925"/>
            <a:ext cx="2887925" cy="1160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ph idx="1" type="body"/>
          </p:nvPr>
        </p:nvSpPr>
        <p:spPr>
          <a:xfrm>
            <a:off x="311700" y="218050"/>
            <a:ext cx="8520600" cy="435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GB" sz="1100">
                <a:solidFill>
                  <a:schemeClr val="dk1"/>
                </a:solidFill>
              </a:rPr>
              <a:t>In the </a:t>
            </a:r>
            <a:r>
              <a:rPr b="1" lang="en-GB" sz="1100">
                <a:solidFill>
                  <a:schemeClr val="dk1"/>
                </a:solidFill>
              </a:rPr>
              <a:t>Services</a:t>
            </a:r>
            <a:r>
              <a:rPr lang="en-GB" sz="1100">
                <a:solidFill>
                  <a:schemeClr val="dk1"/>
                </a:solidFill>
              </a:rPr>
              <a:t> menu, choose </a:t>
            </a:r>
            <a:r>
              <a:rPr b="1" lang="en-GB" sz="1100">
                <a:solidFill>
                  <a:schemeClr val="dk1"/>
                </a:solidFill>
              </a:rPr>
              <a:t>EC2</a:t>
            </a:r>
            <a:r>
              <a:rPr lang="en-GB" sz="1100">
                <a:solidFill>
                  <a:schemeClr val="dk1"/>
                </a:solidFill>
              </a:rPr>
              <a:t>.</a:t>
            </a:r>
            <a:br>
              <a:rPr lang="en-GB" sz="1100">
                <a:solidFill>
                  <a:schemeClr val="dk1"/>
                </a:solidFill>
              </a:rPr>
            </a:br>
            <a:r>
              <a:rPr lang="en-GB" sz="1100">
                <a:solidFill>
                  <a:schemeClr val="dk1"/>
                </a:solidFill>
              </a:rPr>
              <a:t>In the navigation pane on the left, choose </a:t>
            </a:r>
            <a:r>
              <a:rPr b="1" lang="en-GB" sz="1100">
                <a:solidFill>
                  <a:schemeClr val="dk1"/>
                </a:solidFill>
              </a:rPr>
              <a:t>Instances</a:t>
            </a:r>
            <a:r>
              <a:rPr lang="en-GB" sz="1100">
                <a:solidFill>
                  <a:schemeClr val="dk1"/>
                </a:solidFill>
              </a:rPr>
              <a:t>.</a:t>
            </a:r>
            <a:br>
              <a:rPr lang="en-GB" sz="1100">
                <a:solidFill>
                  <a:schemeClr val="dk1"/>
                </a:solidFill>
              </a:rPr>
            </a:br>
            <a:r>
              <a:rPr lang="en-GB" sz="1100">
                <a:solidFill>
                  <a:schemeClr val="dk1"/>
                </a:solidFill>
              </a:rPr>
              <a:t>As an EC2 Administrator, you should now have permissions to Stop the Amazon EC2 instance.</a:t>
            </a:r>
            <a:br>
              <a:rPr lang="en-GB" sz="1100">
                <a:solidFill>
                  <a:schemeClr val="dk1"/>
                </a:solidFill>
              </a:rPr>
            </a:br>
            <a:r>
              <a:rPr lang="en-GB" sz="1100">
                <a:solidFill>
                  <a:schemeClr val="dk1"/>
                </a:solidFill>
              </a:rPr>
              <a:t>Select the instance named </a:t>
            </a:r>
            <a:r>
              <a:rPr i="1" lang="en-GB" sz="1100">
                <a:solidFill>
                  <a:schemeClr val="dk1"/>
                </a:solidFill>
              </a:rPr>
              <a:t>LabHost</a:t>
            </a:r>
            <a:r>
              <a:rPr lang="en-GB" sz="1100">
                <a:solidFill>
                  <a:schemeClr val="dk1"/>
                </a:solidFill>
              </a:rPr>
              <a:t>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rPr lang="en-GB" sz="1100">
                <a:solidFill>
                  <a:schemeClr val="dk1"/>
                </a:solidFill>
              </a:rPr>
              <a:t>If you cannot see an Amazon EC2 instance, then your Region may be incorrect. In the top-right of the screen, pull-down the Region menu and select the region that you noted at the start of the lab (for example, </a:t>
            </a:r>
            <a:r>
              <a:rPr b="1" lang="en-GB" sz="1100">
                <a:solidFill>
                  <a:schemeClr val="dk1"/>
                </a:solidFill>
              </a:rPr>
              <a:t>N. Virginia</a:t>
            </a:r>
            <a:r>
              <a:rPr lang="en-GB" sz="1100">
                <a:solidFill>
                  <a:schemeClr val="dk1"/>
                </a:solidFill>
              </a:rPr>
              <a:t>).</a:t>
            </a:r>
            <a:br>
              <a:rPr lang="en-GB" sz="1100">
                <a:solidFill>
                  <a:schemeClr val="dk1"/>
                </a:solidFill>
              </a:rPr>
            </a:br>
            <a:r>
              <a:rPr lang="en-GB" sz="1100">
                <a:solidFill>
                  <a:schemeClr val="dk1"/>
                </a:solidFill>
              </a:rPr>
              <a:t>In the </a:t>
            </a:r>
            <a:r>
              <a:rPr b="1" lang="en-GB" sz="1100">
                <a:solidFill>
                  <a:schemeClr val="dk1"/>
                </a:solidFill>
              </a:rPr>
              <a:t>Instance state</a:t>
            </a:r>
            <a:r>
              <a:rPr lang="en-GB" sz="1100">
                <a:solidFill>
                  <a:schemeClr val="dk1"/>
                </a:solidFill>
              </a:rPr>
              <a:t> menu, choose </a:t>
            </a:r>
            <a:r>
              <a:rPr b="1" lang="en-GB" sz="1100">
                <a:solidFill>
                  <a:schemeClr val="dk1"/>
                </a:solidFill>
              </a:rPr>
              <a:t>Stop instance</a:t>
            </a:r>
            <a:r>
              <a:rPr lang="en-GB" sz="1100">
                <a:solidFill>
                  <a:schemeClr val="dk1"/>
                </a:solidFill>
              </a:rPr>
              <a:t>.</a:t>
            </a:r>
            <a:br>
              <a:rPr lang="en-GB" sz="1100">
                <a:solidFill>
                  <a:schemeClr val="dk1"/>
                </a:solidFill>
              </a:rPr>
            </a:br>
            <a:r>
              <a:rPr lang="en-GB" sz="1100">
                <a:solidFill>
                  <a:schemeClr val="dk1"/>
                </a:solidFill>
              </a:rPr>
              <a:t>In the </a:t>
            </a:r>
            <a:r>
              <a:rPr b="1" lang="en-GB" sz="1100">
                <a:solidFill>
                  <a:schemeClr val="dk1"/>
                </a:solidFill>
              </a:rPr>
              <a:t>Stop instance</a:t>
            </a:r>
            <a:r>
              <a:rPr lang="en-GB" sz="1100">
                <a:solidFill>
                  <a:schemeClr val="dk1"/>
                </a:solidFill>
              </a:rPr>
              <a:t> window, choose </a:t>
            </a:r>
            <a:r>
              <a:rPr b="1" lang="en-GB" sz="1100">
                <a:solidFill>
                  <a:schemeClr val="dk1"/>
                </a:solidFill>
              </a:rPr>
              <a:t>Stop</a:t>
            </a:r>
            <a:r>
              <a:rPr lang="en-GB" sz="1100">
                <a:solidFill>
                  <a:schemeClr val="dk1"/>
                </a:solidFill>
              </a:rPr>
              <a:t>.</a:t>
            </a:r>
            <a:br>
              <a:rPr lang="en-GB" sz="1100">
                <a:solidFill>
                  <a:schemeClr val="dk1"/>
                </a:solidFill>
              </a:rPr>
            </a:br>
            <a:r>
              <a:rPr lang="en-GB" sz="1100">
                <a:solidFill>
                  <a:schemeClr val="dk1"/>
                </a:solidFill>
              </a:rPr>
              <a:t>The instance will enter the </a:t>
            </a:r>
            <a:r>
              <a:rPr i="1" lang="en-GB" sz="1100">
                <a:solidFill>
                  <a:schemeClr val="dk1"/>
                </a:solidFill>
              </a:rPr>
              <a:t>stopping</a:t>
            </a:r>
            <a:r>
              <a:rPr lang="en-GB" sz="1100">
                <a:solidFill>
                  <a:schemeClr val="dk1"/>
                </a:solidFill>
              </a:rPr>
              <a:t> state and will shutdown.</a:t>
            </a:r>
            <a:endParaRPr sz="1100">
              <a:solidFill>
                <a:schemeClr val="dk1"/>
              </a:solidFill>
            </a:endParaRPr>
          </a:p>
          <a:p>
            <a:pPr indent="0" lvl="0" marL="0" rtl="0" algn="l">
              <a:spcBef>
                <a:spcPts val="1200"/>
              </a:spcBef>
              <a:spcAft>
                <a:spcPts val="0"/>
              </a:spcAft>
              <a:buNone/>
            </a:pPr>
            <a:br>
              <a:rPr lang="en-GB" sz="1100">
                <a:solidFill>
                  <a:schemeClr val="dk1"/>
                </a:solidFill>
              </a:rPr>
            </a:br>
            <a:r>
              <a:rPr lang="en-GB" sz="1100">
                <a:solidFill>
                  <a:schemeClr val="dk1"/>
                </a:solidFill>
              </a:rPr>
              <a:t>Close your private browser window.</a:t>
            </a:r>
            <a:endParaRPr b="1" sz="1700">
              <a:solidFill>
                <a:schemeClr val="dk1"/>
              </a:solidFill>
            </a:endParaRPr>
          </a:p>
          <a:p>
            <a:pPr indent="0" lvl="0" marL="0" rtl="0" algn="l">
              <a:spcBef>
                <a:spcPts val="1200"/>
              </a:spcBef>
              <a:spcAft>
                <a:spcPts val="0"/>
              </a:spcAft>
              <a:buNone/>
            </a:pPr>
            <a:r>
              <a:rPr b="1" lang="en-GB" sz="1100">
                <a:solidFill>
                  <a:schemeClr val="dk1"/>
                </a:solidFill>
              </a:rPr>
              <a:t>Congratulations! You have completed the lab.</a:t>
            </a:r>
            <a:endParaRPr b="1" sz="1100">
              <a:solidFill>
                <a:schemeClr val="dk1"/>
              </a:solidFill>
            </a:endParaRPr>
          </a:p>
          <a:p>
            <a:pPr indent="0" lvl="0" marL="0" rtl="0" algn="l">
              <a:spcBef>
                <a:spcPts val="1200"/>
              </a:spcBef>
              <a:spcAft>
                <a:spcPts val="0"/>
              </a:spcAft>
              <a:buNone/>
            </a:pPr>
            <a:r>
              <a:rPr b="1" lang="en-GB" sz="1100">
                <a:solidFill>
                  <a:schemeClr val="dk1"/>
                </a:solidFill>
              </a:rPr>
              <a:t>End Lab</a:t>
            </a:r>
            <a:endParaRPr b="1" sz="1100">
              <a:solidFill>
                <a:schemeClr val="dk1"/>
              </a:solidFill>
            </a:endParaRPr>
          </a:p>
          <a:p>
            <a:pPr indent="0" lvl="0" marL="0" rtl="0" algn="l">
              <a:spcBef>
                <a:spcPts val="1200"/>
              </a:spcBef>
              <a:spcAft>
                <a:spcPts val="1200"/>
              </a:spcAft>
              <a:buNone/>
            </a:pPr>
            <a:r>
              <a:t/>
            </a:r>
            <a:endParaRPr/>
          </a:p>
        </p:txBody>
      </p:sp>
      <p:pic>
        <p:nvPicPr>
          <p:cNvPr id="403" name="Google Shape;403;p64"/>
          <p:cNvPicPr preferRelativeResize="0"/>
          <p:nvPr/>
        </p:nvPicPr>
        <p:blipFill>
          <a:blip r:embed="rId3">
            <a:alphaModFix/>
          </a:blip>
          <a:stretch>
            <a:fillRect/>
          </a:stretch>
        </p:blipFill>
        <p:spPr>
          <a:xfrm>
            <a:off x="937175" y="1149800"/>
            <a:ext cx="5689898" cy="1006350"/>
          </a:xfrm>
          <a:prstGeom prst="rect">
            <a:avLst/>
          </a:prstGeom>
          <a:noFill/>
          <a:ln>
            <a:noFill/>
          </a:ln>
        </p:spPr>
      </p:pic>
      <p:pic>
        <p:nvPicPr>
          <p:cNvPr id="404" name="Google Shape;404;p64"/>
          <p:cNvPicPr preferRelativeResize="0"/>
          <p:nvPr/>
        </p:nvPicPr>
        <p:blipFill>
          <a:blip r:embed="rId4">
            <a:alphaModFix/>
          </a:blip>
          <a:stretch>
            <a:fillRect/>
          </a:stretch>
        </p:blipFill>
        <p:spPr>
          <a:xfrm>
            <a:off x="5258943" y="2789800"/>
            <a:ext cx="3186426" cy="1048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LAB 5: EBS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1: Create a New EBS Volume</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415" name="Google Shape;41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AWS Management Console</a:t>
            </a:r>
            <a:r>
              <a:rPr lang="en-GB" sz="1200">
                <a:solidFill>
                  <a:srgbClr val="333333"/>
                </a:solidFill>
                <a:highlight>
                  <a:srgbClr val="FFFFFF"/>
                </a:highlight>
                <a:latin typeface="Open Sans"/>
                <a:ea typeface="Open Sans"/>
                <a:cs typeface="Open Sans"/>
                <a:sym typeface="Open Sans"/>
              </a:rPr>
              <a:t>, on the </a:t>
            </a:r>
            <a:r>
              <a:rPr b="1" lang="en-GB" sz="1200">
                <a:solidFill>
                  <a:srgbClr val="333333"/>
                </a:solidFill>
                <a:highlight>
                  <a:srgbClr val="FFFFFF"/>
                </a:highlight>
                <a:latin typeface="Open Sans"/>
                <a:ea typeface="Open Sans"/>
                <a:cs typeface="Open Sans"/>
                <a:sym typeface="Open Sans"/>
              </a:rPr>
              <a:t>Services</a:t>
            </a:r>
            <a:r>
              <a:rPr lang="en-GB" sz="1200">
                <a:solidFill>
                  <a:srgbClr val="333333"/>
                </a:solidFill>
                <a:highlight>
                  <a:srgbClr val="FFFFFF"/>
                </a:highlight>
                <a:latin typeface="Open Sans"/>
                <a:ea typeface="Open Sans"/>
                <a:cs typeface="Open Sans"/>
                <a:sym typeface="Open Sans"/>
              </a:rPr>
              <a:t> menu, click </a:t>
            </a:r>
            <a:r>
              <a:rPr b="1" lang="en-GB" sz="1200">
                <a:solidFill>
                  <a:srgbClr val="333333"/>
                </a:solidFill>
                <a:highlight>
                  <a:srgbClr val="FFFFFF"/>
                </a:highlight>
                <a:latin typeface="Open Sans"/>
                <a:ea typeface="Open Sans"/>
                <a:cs typeface="Open Sans"/>
                <a:sym typeface="Open Sans"/>
              </a:rPr>
              <a:t>EC2</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In the left navigation pane, choose </a:t>
            </a:r>
            <a:r>
              <a:rPr b="1" lang="en-GB" sz="1200">
                <a:solidFill>
                  <a:srgbClr val="333333"/>
                </a:solidFill>
                <a:highlight>
                  <a:srgbClr val="FFFFFF"/>
                </a:highlight>
                <a:latin typeface="Open Sans"/>
                <a:ea typeface="Open Sans"/>
                <a:cs typeface="Open Sans"/>
                <a:sym typeface="Open Sans"/>
              </a:rPr>
              <a:t>Instances</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6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An Amazon EC2 instance named </a:t>
            </a:r>
            <a:r>
              <a:rPr b="1" lang="en-GB" sz="1200">
                <a:solidFill>
                  <a:srgbClr val="333333"/>
                </a:solidFill>
                <a:highlight>
                  <a:srgbClr val="FFFFFF"/>
                </a:highlight>
                <a:latin typeface="Open Sans"/>
                <a:ea typeface="Open Sans"/>
                <a:cs typeface="Open Sans"/>
                <a:sym typeface="Open Sans"/>
              </a:rPr>
              <a:t>Lab</a:t>
            </a:r>
            <a:r>
              <a:rPr lang="en-GB" sz="1200">
                <a:solidFill>
                  <a:srgbClr val="333333"/>
                </a:solidFill>
                <a:highlight>
                  <a:srgbClr val="FFFFFF"/>
                </a:highlight>
                <a:latin typeface="Open Sans"/>
                <a:ea typeface="Open Sans"/>
                <a:cs typeface="Open Sans"/>
                <a:sym typeface="Open Sans"/>
              </a:rPr>
              <a:t> has already been launched for your lab.</a:t>
            </a:r>
            <a:endParaRPr sz="1200">
              <a:solidFill>
                <a:srgbClr val="333333"/>
              </a:solidFill>
              <a:highlight>
                <a:srgbClr val="FFFFFF"/>
              </a:highlight>
              <a:latin typeface="Open Sans"/>
              <a:ea typeface="Open Sans"/>
              <a:cs typeface="Open Sans"/>
              <a:sym typeface="Open Sans"/>
            </a:endParaRPr>
          </a:p>
          <a:p>
            <a:pPr indent="0" lvl="0" marL="0" rtl="0" algn="l">
              <a:spcBef>
                <a:spcPts val="60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416" name="Google Shape;416;p66"/>
          <p:cNvPicPr preferRelativeResize="0"/>
          <p:nvPr/>
        </p:nvPicPr>
        <p:blipFill rotWithShape="1">
          <a:blip r:embed="rId3">
            <a:alphaModFix/>
          </a:blip>
          <a:srcRect b="10184" l="0" r="0" t="14988"/>
          <a:stretch/>
        </p:blipFill>
        <p:spPr>
          <a:xfrm>
            <a:off x="1298975" y="2216150"/>
            <a:ext cx="5910576" cy="2487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04800" lvl="0" marL="457200" rtl="0" algn="l">
              <a:spcBef>
                <a:spcPts val="100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In the left navigation pane, choose </a:t>
            </a:r>
            <a:r>
              <a:rPr b="1" lang="en-GB" sz="1200">
                <a:solidFill>
                  <a:srgbClr val="333333"/>
                </a:solidFill>
                <a:highlight>
                  <a:srgbClr val="FFFFFF"/>
                </a:highlight>
                <a:latin typeface="Open Sans"/>
                <a:ea typeface="Open Sans"/>
                <a:cs typeface="Open Sans"/>
                <a:sym typeface="Open Sans"/>
              </a:rPr>
              <a:t>Volumes</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You will see an existing volume that is being used by the Amazon EC2 instance. This volume has a size of 8 GiB, which makes it easy to distinguish from the volume you will create next, which will be 1 GiB in size.</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Create volume</a:t>
            </a:r>
            <a:r>
              <a:rPr lang="en-GB" sz="1200">
                <a:solidFill>
                  <a:srgbClr val="333333"/>
                </a:solidFill>
                <a:highlight>
                  <a:srgbClr val="FFFFFF"/>
                </a:highlight>
                <a:latin typeface="Open Sans"/>
                <a:ea typeface="Open Sans"/>
                <a:cs typeface="Open Sans"/>
                <a:sym typeface="Open Sans"/>
              </a:rPr>
              <a:t> then configure:</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Volume Type:</a:t>
            </a:r>
            <a:r>
              <a:rPr lang="en-GB" sz="1200">
                <a:solidFill>
                  <a:srgbClr val="333333"/>
                </a:solidFill>
                <a:highlight>
                  <a:srgbClr val="FFFFFF"/>
                </a:highlight>
                <a:latin typeface="Open Sans"/>
                <a:ea typeface="Open Sans"/>
                <a:cs typeface="Open Sans"/>
                <a:sym typeface="Open Sans"/>
              </a:rPr>
              <a:t> </a:t>
            </a:r>
            <a:r>
              <a:rPr i="1" lang="en-GB" sz="1200">
                <a:solidFill>
                  <a:srgbClr val="333333"/>
                </a:solidFill>
                <a:highlight>
                  <a:srgbClr val="FFFFFF"/>
                </a:highlight>
                <a:latin typeface="Open Sans"/>
                <a:ea typeface="Open Sans"/>
                <a:cs typeface="Open Sans"/>
                <a:sym typeface="Open Sans"/>
              </a:rPr>
              <a:t>General Purpose SSD (gp2)</a:t>
            </a:r>
            <a:endParaRPr i="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Size (GiB):</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1</a:t>
            </a:r>
            <a:r>
              <a:rPr lang="en-GB" sz="1200">
                <a:solidFill>
                  <a:srgbClr val="333333"/>
                </a:solidFill>
                <a:highlight>
                  <a:srgbClr val="FFFFFF"/>
                </a:highlight>
                <a:latin typeface="Open Sans"/>
                <a:ea typeface="Open Sans"/>
                <a:cs typeface="Open Sans"/>
                <a:sym typeface="Open Sans"/>
              </a:rPr>
              <a:t>. </a:t>
            </a:r>
            <a:r>
              <a:rPr b="1" lang="en-GB" sz="1200">
                <a:solidFill>
                  <a:srgbClr val="333333"/>
                </a:solidFill>
                <a:highlight>
                  <a:srgbClr val="FFFFFF"/>
                </a:highlight>
                <a:latin typeface="Open Sans"/>
                <a:ea typeface="Open Sans"/>
                <a:cs typeface="Open Sans"/>
                <a:sym typeface="Open Sans"/>
              </a:rPr>
              <a:t>NOTE</a:t>
            </a:r>
            <a:r>
              <a:rPr lang="en-GB" sz="1200">
                <a:solidFill>
                  <a:srgbClr val="333333"/>
                </a:solidFill>
                <a:highlight>
                  <a:srgbClr val="FFFFFF"/>
                </a:highlight>
                <a:latin typeface="Open Sans"/>
                <a:ea typeface="Open Sans"/>
                <a:cs typeface="Open Sans"/>
                <a:sym typeface="Open Sans"/>
              </a:rPr>
              <a:t>: You may be restricted from creating large volumes.</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Availability Zone:</a:t>
            </a:r>
            <a:r>
              <a:rPr lang="en-GB" sz="1200">
                <a:solidFill>
                  <a:srgbClr val="333333"/>
                </a:solidFill>
                <a:highlight>
                  <a:srgbClr val="FFFFFF"/>
                </a:highlight>
                <a:latin typeface="Open Sans"/>
                <a:ea typeface="Open Sans"/>
                <a:cs typeface="Open Sans"/>
                <a:sym typeface="Open Sans"/>
              </a:rPr>
              <a:t> Select the same availability zone as your EC2 instance.</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545B64"/>
                </a:solidFill>
                <a:highlight>
                  <a:srgbClr val="FFFFFF"/>
                </a:highlight>
                <a:latin typeface="Open Sans"/>
                <a:ea typeface="Open Sans"/>
                <a:cs typeface="Open Sans"/>
                <a:sym typeface="Open Sans"/>
              </a:rPr>
              <a:t>Add Tag</a:t>
            </a:r>
            <a:endParaRPr b="1" sz="1100">
              <a:solidFill>
                <a:srgbClr val="545B64"/>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In the Tag Editor, enter:</a:t>
            </a:r>
            <a:endParaRPr sz="1200">
              <a:solidFill>
                <a:srgbClr val="333333"/>
              </a:solidFill>
              <a:highlight>
                <a:srgbClr val="FFFFFF"/>
              </a:highlight>
              <a:latin typeface="Open Sans"/>
              <a:ea typeface="Open Sans"/>
              <a:cs typeface="Open Sans"/>
              <a:sym typeface="Open Sans"/>
            </a:endParaRPr>
          </a:p>
          <a:p>
            <a:pPr indent="-304800" lvl="2" marL="13716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Key:</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Name</a:t>
            </a:r>
            <a:endParaRPr sz="1100">
              <a:solidFill>
                <a:srgbClr val="188038"/>
              </a:solidFill>
              <a:highlight>
                <a:srgbClr val="F3F4F4"/>
              </a:highlight>
              <a:latin typeface="Roboto Mono"/>
              <a:ea typeface="Roboto Mono"/>
              <a:cs typeface="Roboto Mono"/>
              <a:sym typeface="Roboto Mono"/>
            </a:endParaRPr>
          </a:p>
          <a:p>
            <a:pPr indent="-304800" lvl="2" marL="13716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Value:</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My Volume</a:t>
            </a:r>
            <a:br>
              <a:rPr lang="en-GB" sz="1100">
                <a:solidFill>
                  <a:srgbClr val="188038"/>
                </a:solidFill>
                <a:highlight>
                  <a:srgbClr val="F3F4F4"/>
                </a:highlight>
                <a:latin typeface="Roboto Mono"/>
                <a:ea typeface="Roboto Mono"/>
                <a:cs typeface="Roboto Mono"/>
                <a:sym typeface="Roboto Mono"/>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Create Volume</a:t>
            </a:r>
            <a:br>
              <a:rPr b="1" lang="en-GB" sz="1100">
                <a:solidFill>
                  <a:srgbClr val="FFFFFF"/>
                </a:solidFill>
                <a:highlight>
                  <a:srgbClr val="EC7211"/>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Your new volume will appear in the list, and will move from the </a:t>
            </a:r>
            <a:r>
              <a:rPr i="1" lang="en-GB" sz="1200">
                <a:solidFill>
                  <a:srgbClr val="333333"/>
                </a:solidFill>
                <a:highlight>
                  <a:srgbClr val="FFFFFF"/>
                </a:highlight>
                <a:latin typeface="Open Sans"/>
                <a:ea typeface="Open Sans"/>
                <a:cs typeface="Open Sans"/>
                <a:sym typeface="Open Sans"/>
              </a:rPr>
              <a:t>Creating</a:t>
            </a:r>
            <a:r>
              <a:rPr lang="en-GB" sz="1200">
                <a:solidFill>
                  <a:srgbClr val="333333"/>
                </a:solidFill>
                <a:highlight>
                  <a:srgbClr val="FFFFFF"/>
                </a:highlight>
                <a:latin typeface="Open Sans"/>
                <a:ea typeface="Open Sans"/>
                <a:cs typeface="Open Sans"/>
                <a:sym typeface="Open Sans"/>
              </a:rPr>
              <a:t> state to the </a:t>
            </a:r>
            <a:r>
              <a:rPr i="1" lang="en-GB" sz="1200">
                <a:solidFill>
                  <a:srgbClr val="333333"/>
                </a:solidFill>
                <a:highlight>
                  <a:srgbClr val="FFFFFF"/>
                </a:highlight>
                <a:latin typeface="Open Sans"/>
                <a:ea typeface="Open Sans"/>
                <a:cs typeface="Open Sans"/>
                <a:sym typeface="Open Sans"/>
              </a:rPr>
              <a:t>Available</a:t>
            </a:r>
            <a:r>
              <a:rPr lang="en-GB" sz="1200">
                <a:solidFill>
                  <a:srgbClr val="333333"/>
                </a:solidFill>
                <a:highlight>
                  <a:srgbClr val="FFFFFF"/>
                </a:highlight>
                <a:latin typeface="Open Sans"/>
                <a:ea typeface="Open Sans"/>
                <a:cs typeface="Open Sans"/>
                <a:sym typeface="Open Sans"/>
              </a:rPr>
              <a:t> state. You may need to choose </a:t>
            </a:r>
            <a:r>
              <a:rPr b="1" lang="en-GB" sz="1200">
                <a:solidFill>
                  <a:srgbClr val="333333"/>
                </a:solidFill>
                <a:highlight>
                  <a:srgbClr val="FFFFFF"/>
                </a:highlight>
                <a:latin typeface="Open Sans"/>
                <a:ea typeface="Open Sans"/>
                <a:cs typeface="Open Sans"/>
                <a:sym typeface="Open Sans"/>
              </a:rPr>
              <a:t>refresh</a:t>
            </a:r>
            <a:r>
              <a:rPr lang="en-GB" sz="1200">
                <a:solidFill>
                  <a:srgbClr val="333333"/>
                </a:solidFill>
                <a:highlight>
                  <a:srgbClr val="FFFFFF"/>
                </a:highlight>
                <a:latin typeface="Open Sans"/>
                <a:ea typeface="Open Sans"/>
                <a:cs typeface="Open Sans"/>
                <a:sym typeface="Open Sans"/>
              </a:rPr>
              <a:t> to see your new volume.</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68"/>
          <p:cNvPicPr preferRelativeResize="0"/>
          <p:nvPr/>
        </p:nvPicPr>
        <p:blipFill rotWithShape="1">
          <a:blip r:embed="rId3">
            <a:alphaModFix/>
          </a:blip>
          <a:srcRect b="10691" l="0" r="0" t="15773"/>
          <a:stretch/>
        </p:blipFill>
        <p:spPr>
          <a:xfrm>
            <a:off x="152400" y="915750"/>
            <a:ext cx="8602123" cy="35580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9"/>
          <p:cNvPicPr preferRelativeResize="0"/>
          <p:nvPr/>
        </p:nvPicPr>
        <p:blipFill rotWithShape="1">
          <a:blip r:embed="rId3">
            <a:alphaModFix/>
          </a:blip>
          <a:srcRect b="4691" l="0" r="40807" t="5267"/>
          <a:stretch/>
        </p:blipFill>
        <p:spPr>
          <a:xfrm>
            <a:off x="1858825" y="322750"/>
            <a:ext cx="5091950" cy="4356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2: Attach the Volume to an Instance</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437" name="Google Shape;43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My Volume</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Actions</a:t>
            </a:r>
            <a:r>
              <a:rPr lang="en-GB" sz="1200">
                <a:solidFill>
                  <a:srgbClr val="333333"/>
                </a:solidFill>
                <a:highlight>
                  <a:srgbClr val="FFFFFF"/>
                </a:highlight>
                <a:latin typeface="Open Sans"/>
                <a:ea typeface="Open Sans"/>
                <a:cs typeface="Open Sans"/>
                <a:sym typeface="Open Sans"/>
              </a:rPr>
              <a:t> menu, choose </a:t>
            </a:r>
            <a:r>
              <a:rPr b="1" lang="en-GB" sz="1200">
                <a:solidFill>
                  <a:srgbClr val="333333"/>
                </a:solidFill>
                <a:highlight>
                  <a:srgbClr val="FFFFFF"/>
                </a:highlight>
                <a:latin typeface="Open Sans"/>
                <a:ea typeface="Open Sans"/>
                <a:cs typeface="Open Sans"/>
                <a:sym typeface="Open Sans"/>
              </a:rPr>
              <a:t>Attach volume</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1200"/>
              </a:spcAft>
              <a:buNone/>
            </a:pPr>
            <a:r>
              <a:t/>
            </a:r>
            <a:endParaRPr/>
          </a:p>
        </p:txBody>
      </p:sp>
      <p:pic>
        <p:nvPicPr>
          <p:cNvPr id="438" name="Google Shape;438;p70"/>
          <p:cNvPicPr preferRelativeResize="0"/>
          <p:nvPr/>
        </p:nvPicPr>
        <p:blipFill rotWithShape="1">
          <a:blip r:embed="rId3">
            <a:alphaModFix/>
          </a:blip>
          <a:srcRect b="10070" l="0" r="0" t="18255"/>
          <a:stretch/>
        </p:blipFill>
        <p:spPr>
          <a:xfrm>
            <a:off x="636725" y="2059750"/>
            <a:ext cx="7870550" cy="28497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3: Connect to Your Amazon EC2 Instance</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444" name="Google Shape;44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43000"/>
              </a:lnSpc>
              <a:spcBef>
                <a:spcPts val="1400"/>
              </a:spcBef>
              <a:spcAft>
                <a:spcPts val="0"/>
              </a:spcAft>
              <a:buClr>
                <a:schemeClr val="dk1"/>
              </a:buClr>
              <a:buSzPts val="1100"/>
              <a:buFont typeface="Arial"/>
              <a:buNone/>
            </a:pPr>
            <a:r>
              <a:rPr b="1" lang="en-GB" sz="1950">
                <a:solidFill>
                  <a:srgbClr val="333333"/>
                </a:solidFill>
                <a:highlight>
                  <a:srgbClr val="FFFFFF"/>
                </a:highlight>
                <a:latin typeface="Open Sans"/>
                <a:ea typeface="Open Sans"/>
                <a:cs typeface="Open Sans"/>
                <a:sym typeface="Open Sans"/>
              </a:rPr>
              <a:t>Windows Users: Using SSH to Connect</a:t>
            </a:r>
            <a:endParaRPr b="1" sz="1950">
              <a:solidFill>
                <a:srgbClr val="333333"/>
              </a:solidFill>
              <a:highlight>
                <a:srgbClr val="FFFFFF"/>
              </a:highlight>
              <a:latin typeface="Open Sans"/>
              <a:ea typeface="Open Sans"/>
              <a:cs typeface="Open Sans"/>
              <a:sym typeface="Open Sans"/>
            </a:endParaRPr>
          </a:p>
          <a:p>
            <a:pPr indent="-304800" lvl="0" marL="457200" rtl="0" algn="l">
              <a:spcBef>
                <a:spcPts val="4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the </a:t>
            </a:r>
            <a:r>
              <a:rPr lang="en-GB" sz="1100">
                <a:solidFill>
                  <a:schemeClr val="dk1"/>
                </a:solidFill>
                <a:highlight>
                  <a:srgbClr val="F2F3F4"/>
                </a:highlight>
                <a:latin typeface="Open Sans"/>
                <a:ea typeface="Open Sans"/>
                <a:cs typeface="Open Sans"/>
                <a:sym typeface="Open Sans"/>
              </a:rPr>
              <a:t>Details</a:t>
            </a:r>
            <a:r>
              <a:rPr lang="en-GB" sz="1200">
                <a:solidFill>
                  <a:srgbClr val="333333"/>
                </a:solidFill>
                <a:highlight>
                  <a:srgbClr val="FFFFFF"/>
                </a:highlight>
                <a:latin typeface="Open Sans"/>
                <a:ea typeface="Open Sans"/>
                <a:cs typeface="Open Sans"/>
                <a:sym typeface="Open Sans"/>
              </a:rPr>
              <a:t> drop down menu above these instructions you are currently reading, and then choose </a:t>
            </a:r>
            <a:r>
              <a:rPr lang="en-GB" sz="1100">
                <a:solidFill>
                  <a:schemeClr val="dk1"/>
                </a:solidFill>
                <a:highlight>
                  <a:srgbClr val="F2F3F4"/>
                </a:highlight>
                <a:latin typeface="Open Sans"/>
                <a:ea typeface="Open Sans"/>
                <a:cs typeface="Open Sans"/>
                <a:sym typeface="Open Sans"/>
              </a:rPr>
              <a:t>Show</a:t>
            </a:r>
            <a:r>
              <a:rPr lang="en-GB" sz="1200">
                <a:solidFill>
                  <a:srgbClr val="333333"/>
                </a:solidFill>
                <a:highlight>
                  <a:srgbClr val="FFFFFF"/>
                </a:highlight>
                <a:latin typeface="Open Sans"/>
                <a:ea typeface="Open Sans"/>
                <a:cs typeface="Open Sans"/>
                <a:sym typeface="Open Sans"/>
              </a:rPr>
              <a:t>. A Credentials window will open.</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the </a:t>
            </a:r>
            <a:r>
              <a:rPr b="1" lang="en-GB" sz="1200">
                <a:solidFill>
                  <a:srgbClr val="333333"/>
                </a:solidFill>
                <a:highlight>
                  <a:srgbClr val="FFFFFF"/>
                </a:highlight>
                <a:latin typeface="Open Sans"/>
                <a:ea typeface="Open Sans"/>
                <a:cs typeface="Open Sans"/>
                <a:sym typeface="Open Sans"/>
              </a:rPr>
              <a:t>Download PPK</a:t>
            </a:r>
            <a:r>
              <a:rPr lang="en-GB" sz="1200">
                <a:solidFill>
                  <a:srgbClr val="333333"/>
                </a:solidFill>
                <a:highlight>
                  <a:srgbClr val="FFFFFF"/>
                </a:highlight>
                <a:latin typeface="Open Sans"/>
                <a:ea typeface="Open Sans"/>
                <a:cs typeface="Open Sans"/>
                <a:sym typeface="Open Sans"/>
              </a:rPr>
              <a:t> button and save the </a:t>
            </a:r>
            <a:r>
              <a:rPr b="1" lang="en-GB" sz="1200">
                <a:solidFill>
                  <a:srgbClr val="333333"/>
                </a:solidFill>
                <a:highlight>
                  <a:srgbClr val="FFFFFF"/>
                </a:highlight>
                <a:latin typeface="Open Sans"/>
                <a:ea typeface="Open Sans"/>
                <a:cs typeface="Open Sans"/>
                <a:sym typeface="Open Sans"/>
              </a:rPr>
              <a:t>labsuser.ppk</a:t>
            </a:r>
            <a:r>
              <a:rPr lang="en-GB" sz="1200">
                <a:solidFill>
                  <a:srgbClr val="333333"/>
                </a:solidFill>
                <a:highlight>
                  <a:srgbClr val="FFFFFF"/>
                </a:highlight>
                <a:latin typeface="Open Sans"/>
                <a:ea typeface="Open Sans"/>
                <a:cs typeface="Open Sans"/>
                <a:sym typeface="Open Sans"/>
              </a:rPr>
              <a:t> file. Typically your browser will save it to the Downloads directory.</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Then exit the Details panel by choosing the </a:t>
            </a:r>
            <a:r>
              <a:rPr b="1" lang="en-GB" sz="1200">
                <a:solidFill>
                  <a:srgbClr val="333333"/>
                </a:solidFill>
                <a:highlight>
                  <a:srgbClr val="FFFFFF"/>
                </a:highlight>
                <a:latin typeface="Open Sans"/>
                <a:ea typeface="Open Sans"/>
                <a:cs typeface="Open Sans"/>
                <a:sym typeface="Open Sans"/>
              </a:rPr>
              <a:t>X</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45720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Download needed software Putty</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6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You will use </a:t>
            </a:r>
            <a:r>
              <a:rPr b="1" lang="en-GB" sz="1200">
                <a:solidFill>
                  <a:srgbClr val="333333"/>
                </a:solidFill>
                <a:highlight>
                  <a:srgbClr val="FFFFFF"/>
                </a:highlight>
                <a:latin typeface="Open Sans"/>
                <a:ea typeface="Open Sans"/>
                <a:cs typeface="Open Sans"/>
                <a:sym typeface="Open Sans"/>
              </a:rPr>
              <a:t>PuTTY</a:t>
            </a:r>
            <a:r>
              <a:rPr lang="en-GB" sz="1200">
                <a:solidFill>
                  <a:srgbClr val="333333"/>
                </a:solidFill>
                <a:highlight>
                  <a:srgbClr val="FFFFFF"/>
                </a:highlight>
                <a:latin typeface="Open Sans"/>
                <a:ea typeface="Open Sans"/>
                <a:cs typeface="Open Sans"/>
                <a:sym typeface="Open Sans"/>
              </a:rPr>
              <a:t> to SSH to Amazon EC2 instances.</a:t>
            </a:r>
            <a:endParaRPr sz="1200">
              <a:solidFill>
                <a:srgbClr val="333333"/>
              </a:solidFill>
              <a:highlight>
                <a:srgbClr val="FFFFFF"/>
              </a:highlight>
              <a:latin typeface="Open Sans"/>
              <a:ea typeface="Open Sans"/>
              <a:cs typeface="Open Sans"/>
              <a:sym typeface="Open Sans"/>
            </a:endParaRPr>
          </a:p>
          <a:p>
            <a:pPr indent="0" lvl="0" marL="45720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1200"/>
              </a:spcAft>
              <a:buNone/>
            </a:pPr>
            <a:r>
              <a:rPr lang="en-GB" sz="1200">
                <a:solidFill>
                  <a:srgbClr val="333333"/>
                </a:solidFill>
                <a:highlight>
                  <a:srgbClr val="FFFFFF"/>
                </a:highlight>
                <a:latin typeface="Open Sans"/>
                <a:ea typeface="Open Sans"/>
                <a:cs typeface="Open Sans"/>
                <a:sym typeface="Open Sans"/>
              </a:rPr>
              <a:t>Open </a:t>
            </a:r>
            <a:r>
              <a:rPr b="1" lang="en-GB" sz="1200">
                <a:solidFill>
                  <a:srgbClr val="333333"/>
                </a:solidFill>
                <a:highlight>
                  <a:srgbClr val="FFFFFF"/>
                </a:highlight>
                <a:latin typeface="Open Sans"/>
                <a:ea typeface="Open Sans"/>
                <a:cs typeface="Open Sans"/>
                <a:sym typeface="Open Sans"/>
              </a:rPr>
              <a:t>putty.exe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227350"/>
            <a:ext cx="8520600" cy="43416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sz="1300">
                <a:solidFill>
                  <a:schemeClr val="dk1"/>
                </a:solidFill>
              </a:rPr>
              <a:t>Step 3: Instance type</a:t>
            </a:r>
            <a:endParaRPr b="1" sz="13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In the </a:t>
            </a:r>
            <a:r>
              <a:rPr i="1" lang="en-GB" sz="1100">
                <a:solidFill>
                  <a:schemeClr val="dk1"/>
                </a:solidFill>
              </a:rPr>
              <a:t>Instance type</a:t>
            </a:r>
            <a:r>
              <a:rPr lang="en-GB" sz="1100">
                <a:solidFill>
                  <a:schemeClr val="dk1"/>
                </a:solidFill>
              </a:rPr>
              <a:t> panel, keep the default </a:t>
            </a:r>
            <a:r>
              <a:rPr b="1" lang="en-GB" sz="1100">
                <a:solidFill>
                  <a:schemeClr val="dk1"/>
                </a:solidFill>
              </a:rPr>
              <a:t>t2.micro</a:t>
            </a:r>
            <a:r>
              <a:rPr lang="en-GB" sz="1100">
                <a:solidFill>
                  <a:schemeClr val="dk1"/>
                </a:solidFill>
              </a:rPr>
              <a:t> selected</a:t>
            </a:r>
            <a:r>
              <a:rPr lang="en-GB" sz="1100">
                <a:solidFill>
                  <a:schemeClr val="dk1"/>
                </a:solidFill>
              </a:rPr>
              <a:t>.</a:t>
            </a:r>
            <a:br>
              <a:rPr lang="en-GB" sz="1100">
                <a:solidFill>
                  <a:schemeClr val="dk1"/>
                </a:solidFill>
              </a:rPr>
            </a:br>
            <a:r>
              <a:rPr lang="en-GB"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Amazon EC2 provides a wide selection of </a:t>
            </a:r>
            <a:r>
              <a:rPr i="1" lang="en-GB" sz="1100">
                <a:solidFill>
                  <a:schemeClr val="dk1"/>
                </a:solidFill>
              </a:rPr>
              <a:t>instance types</a:t>
            </a:r>
            <a:r>
              <a:rPr lang="en-GB" sz="1100">
                <a:solidFill>
                  <a:schemeClr val="dk1"/>
                </a:solidFill>
              </a:rPr>
              <a:t> optimized to fit different use cases. Instance types comprise varying combinations of CPU, memory, storage, and networking capacity and give you the flexibility to choose the appropriate mix of resources for your applications. Each instance type includes one or more </a:t>
            </a:r>
            <a:r>
              <a:rPr i="1" lang="en-GB" sz="1100">
                <a:solidFill>
                  <a:schemeClr val="dk1"/>
                </a:solidFill>
              </a:rPr>
              <a:t>instance sizes</a:t>
            </a:r>
            <a:r>
              <a:rPr lang="en-GB" sz="1100">
                <a:solidFill>
                  <a:schemeClr val="dk1"/>
                </a:solidFill>
              </a:rPr>
              <a:t>, allowing you to scale your resources to the requirements of your target workload.</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The t2.micro instance type has 1 virtual CPU and 1 GiB of memory. </a:t>
            </a:r>
            <a:endParaRPr sz="1100">
              <a:solidFill>
                <a:schemeClr val="dk1"/>
              </a:solidFill>
            </a:endParaRPr>
          </a:p>
          <a:p>
            <a:pPr indent="0" lvl="0" marL="0" rtl="0" algn="l">
              <a:spcBef>
                <a:spcPts val="1200"/>
              </a:spcBef>
              <a:spcAft>
                <a:spcPts val="1200"/>
              </a:spcAft>
              <a:buNone/>
            </a:pPr>
            <a:r>
              <a:t/>
            </a:r>
            <a:endParaRPr/>
          </a:p>
        </p:txBody>
      </p:sp>
      <p:pic>
        <p:nvPicPr>
          <p:cNvPr id="86" name="Google Shape;86;p18"/>
          <p:cNvPicPr preferRelativeResize="0"/>
          <p:nvPr/>
        </p:nvPicPr>
        <p:blipFill>
          <a:blip r:embed="rId3">
            <a:alphaModFix/>
          </a:blip>
          <a:stretch>
            <a:fillRect/>
          </a:stretch>
        </p:blipFill>
        <p:spPr>
          <a:xfrm>
            <a:off x="1036375" y="2366100"/>
            <a:ext cx="6511851" cy="2116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2"/>
          <p:cNvPicPr preferRelativeResize="0"/>
          <p:nvPr/>
        </p:nvPicPr>
        <p:blipFill rotWithShape="1">
          <a:blip r:embed="rId3">
            <a:alphaModFix/>
          </a:blip>
          <a:srcRect b="20348" l="14044" r="9915" t="22459"/>
          <a:stretch/>
        </p:blipFill>
        <p:spPr>
          <a:xfrm>
            <a:off x="145975" y="440350"/>
            <a:ext cx="8852050" cy="3745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3"/>
          <p:cNvSpPr txBox="1"/>
          <p:nvPr>
            <p:ph idx="1" type="body"/>
          </p:nvPr>
        </p:nvSpPr>
        <p:spPr>
          <a:xfrm>
            <a:off x="241800" y="369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Configure PuTTY to not timeout: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6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200">
                <a:solidFill>
                  <a:srgbClr val="333333"/>
                </a:solidFill>
                <a:highlight>
                  <a:srgbClr val="FFFFFF"/>
                </a:highlight>
                <a:latin typeface="Open Sans"/>
                <a:ea typeface="Open Sans"/>
                <a:cs typeface="Open Sans"/>
                <a:sym typeface="Open Sans"/>
              </a:rPr>
              <a:t>Connection</a:t>
            </a:r>
            <a:endParaRPr b="1"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Set </a:t>
            </a:r>
            <a:r>
              <a:rPr b="1" lang="en-GB" sz="1200">
                <a:solidFill>
                  <a:srgbClr val="333333"/>
                </a:solidFill>
                <a:highlight>
                  <a:srgbClr val="FFFFFF"/>
                </a:highlight>
                <a:latin typeface="Open Sans"/>
                <a:ea typeface="Open Sans"/>
                <a:cs typeface="Open Sans"/>
                <a:sym typeface="Open Sans"/>
              </a:rPr>
              <a:t>Seconds between keepalives</a:t>
            </a:r>
            <a:r>
              <a:rPr lang="en-GB" sz="1200">
                <a:solidFill>
                  <a:srgbClr val="333333"/>
                </a:solidFill>
                <a:highlight>
                  <a:srgbClr val="FFFFFF"/>
                </a:highlight>
                <a:latin typeface="Open Sans"/>
                <a:ea typeface="Open Sans"/>
                <a:cs typeface="Open Sans"/>
                <a:sym typeface="Open Sans"/>
              </a:rPr>
              <a:t> to </a:t>
            </a:r>
            <a:r>
              <a:rPr lang="en-GB" sz="1100">
                <a:solidFill>
                  <a:srgbClr val="188038"/>
                </a:solidFill>
                <a:highlight>
                  <a:srgbClr val="F3F4F4"/>
                </a:highlight>
                <a:latin typeface="Roboto Mono"/>
                <a:ea typeface="Roboto Mono"/>
                <a:cs typeface="Roboto Mono"/>
                <a:sym typeface="Roboto Mono"/>
              </a:rPr>
              <a:t>30</a:t>
            </a:r>
            <a:endParaRPr sz="1100">
              <a:solidFill>
                <a:srgbClr val="188038"/>
              </a:solidFill>
              <a:highlight>
                <a:srgbClr val="F3F4F4"/>
              </a:highlight>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This allows you to keep the PuTTY session open for a longer period of time.</a:t>
            </a:r>
            <a:endParaRPr sz="1200">
              <a:solidFill>
                <a:srgbClr val="333333"/>
              </a:solidFill>
              <a:highlight>
                <a:srgbClr val="FFFFFF"/>
              </a:highlight>
              <a:latin typeface="Open Sans"/>
              <a:ea typeface="Open Sans"/>
              <a:cs typeface="Open Sans"/>
              <a:sym typeface="Open Sans"/>
            </a:endParaRPr>
          </a:p>
          <a:p>
            <a:pPr indent="0" lvl="0" marL="0" rtl="0" algn="l">
              <a:spcBef>
                <a:spcPts val="600"/>
              </a:spcBef>
              <a:spcAft>
                <a:spcPts val="1200"/>
              </a:spcAft>
              <a:buNone/>
            </a:pPr>
            <a:r>
              <a:t/>
            </a:r>
            <a:endParaRPr/>
          </a:p>
        </p:txBody>
      </p:sp>
      <p:pic>
        <p:nvPicPr>
          <p:cNvPr id="455" name="Google Shape;455;p73"/>
          <p:cNvPicPr preferRelativeResize="0"/>
          <p:nvPr/>
        </p:nvPicPr>
        <p:blipFill rotWithShape="1">
          <a:blip r:embed="rId3">
            <a:alphaModFix/>
          </a:blip>
          <a:srcRect b="18566" l="32611" r="32691" t="18389"/>
          <a:stretch/>
        </p:blipFill>
        <p:spPr>
          <a:xfrm>
            <a:off x="2985625" y="1784375"/>
            <a:ext cx="3172752" cy="32426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Clr>
                <a:srgbClr val="333333"/>
              </a:buClr>
              <a:buSzPts val="1200"/>
              <a:buFont typeface="Open Sans"/>
              <a:buAutoNum type="arabicPeriod" startAt="15"/>
            </a:pPr>
            <a:r>
              <a:rPr lang="en-GB" sz="1200">
                <a:solidFill>
                  <a:srgbClr val="333333"/>
                </a:solidFill>
                <a:highlight>
                  <a:srgbClr val="FFFFFF"/>
                </a:highlight>
                <a:latin typeface="Open Sans"/>
                <a:ea typeface="Open Sans"/>
                <a:cs typeface="Open Sans"/>
                <a:sym typeface="Open Sans"/>
              </a:rPr>
              <a:t>Configure your PuTTY session:</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200">
                <a:solidFill>
                  <a:srgbClr val="333333"/>
                </a:solidFill>
                <a:highlight>
                  <a:srgbClr val="FFFFFF"/>
                </a:highlight>
                <a:latin typeface="Open Sans"/>
                <a:ea typeface="Open Sans"/>
                <a:cs typeface="Open Sans"/>
                <a:sym typeface="Open Sans"/>
              </a:rPr>
              <a:t>Session</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Host Name (or IP address):</a:t>
            </a:r>
            <a:r>
              <a:rPr lang="en-GB" sz="1200">
                <a:solidFill>
                  <a:srgbClr val="333333"/>
                </a:solidFill>
                <a:highlight>
                  <a:srgbClr val="FFFFFF"/>
                </a:highlight>
                <a:latin typeface="Open Sans"/>
                <a:ea typeface="Open Sans"/>
                <a:cs typeface="Open Sans"/>
                <a:sym typeface="Open Sans"/>
              </a:rPr>
              <a:t> Paste the </a:t>
            </a:r>
            <a:r>
              <a:rPr i="1" lang="en-GB" sz="1200">
                <a:solidFill>
                  <a:srgbClr val="333333"/>
                </a:solidFill>
                <a:highlight>
                  <a:srgbClr val="FFFFFF"/>
                </a:highlight>
                <a:latin typeface="Open Sans"/>
                <a:ea typeface="Open Sans"/>
                <a:cs typeface="Open Sans"/>
                <a:sym typeface="Open Sans"/>
              </a:rPr>
              <a:t>Public DNS or IPv4 address</a:t>
            </a:r>
            <a:r>
              <a:rPr lang="en-GB" sz="1200">
                <a:solidFill>
                  <a:srgbClr val="333333"/>
                </a:solidFill>
                <a:highlight>
                  <a:srgbClr val="FFFFFF"/>
                </a:highlight>
                <a:latin typeface="Open Sans"/>
                <a:ea typeface="Open Sans"/>
                <a:cs typeface="Open Sans"/>
                <a:sym typeface="Open Sans"/>
              </a:rPr>
              <a:t> of the Lab instance that you noted earlier.</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Back in PuTTY, in the </a:t>
            </a:r>
            <a:r>
              <a:rPr b="1" lang="en-GB" sz="1200">
                <a:solidFill>
                  <a:srgbClr val="333333"/>
                </a:solidFill>
                <a:highlight>
                  <a:srgbClr val="FFFFFF"/>
                </a:highlight>
                <a:latin typeface="Open Sans"/>
                <a:ea typeface="Open Sans"/>
                <a:cs typeface="Open Sans"/>
                <a:sym typeface="Open Sans"/>
              </a:rPr>
              <a:t>Connection</a:t>
            </a:r>
            <a:r>
              <a:rPr lang="en-GB" sz="1200">
                <a:solidFill>
                  <a:srgbClr val="333333"/>
                </a:solidFill>
                <a:highlight>
                  <a:srgbClr val="FFFFFF"/>
                </a:highlight>
                <a:latin typeface="Open Sans"/>
                <a:ea typeface="Open Sans"/>
                <a:cs typeface="Open Sans"/>
                <a:sym typeface="Open Sans"/>
              </a:rPr>
              <a:t> list, expand </a:t>
            </a:r>
            <a:r>
              <a:rPr b="1" lang="en-GB" sz="1200">
                <a:solidFill>
                  <a:srgbClr val="333333"/>
                </a:solidFill>
                <a:highlight>
                  <a:srgbClr val="FFFFFF"/>
                </a:highlight>
                <a:latin typeface="Open Sans"/>
                <a:ea typeface="Open Sans"/>
                <a:cs typeface="Open Sans"/>
                <a:sym typeface="Open Sans"/>
              </a:rPr>
              <a:t>SSH</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200">
                <a:solidFill>
                  <a:srgbClr val="333333"/>
                </a:solidFill>
                <a:highlight>
                  <a:srgbClr val="FFFFFF"/>
                </a:highlight>
                <a:latin typeface="Open Sans"/>
                <a:ea typeface="Open Sans"/>
                <a:cs typeface="Open Sans"/>
                <a:sym typeface="Open Sans"/>
              </a:rPr>
              <a:t>Auth</a:t>
            </a:r>
            <a:r>
              <a:rPr lang="en-GB" sz="1200">
                <a:solidFill>
                  <a:srgbClr val="333333"/>
                </a:solidFill>
                <a:highlight>
                  <a:srgbClr val="FFFFFF"/>
                </a:highlight>
                <a:latin typeface="Open Sans"/>
                <a:ea typeface="Open Sans"/>
                <a:cs typeface="Open Sans"/>
                <a:sym typeface="Open Sans"/>
              </a:rPr>
              <a:t> and expand </a:t>
            </a:r>
            <a:r>
              <a:rPr b="1" lang="en-GB" sz="1200">
                <a:solidFill>
                  <a:srgbClr val="333333"/>
                </a:solidFill>
                <a:highlight>
                  <a:srgbClr val="FFFFFF"/>
                </a:highlight>
                <a:latin typeface="Open Sans"/>
                <a:ea typeface="Open Sans"/>
                <a:cs typeface="Open Sans"/>
                <a:sym typeface="Open Sans"/>
              </a:rPr>
              <a:t>Credentials</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Under </a:t>
            </a:r>
            <a:r>
              <a:rPr b="1" lang="en-GB" sz="1200">
                <a:solidFill>
                  <a:srgbClr val="333333"/>
                </a:solidFill>
                <a:highlight>
                  <a:srgbClr val="FFFFFF"/>
                </a:highlight>
                <a:latin typeface="Open Sans"/>
                <a:ea typeface="Open Sans"/>
                <a:cs typeface="Open Sans"/>
                <a:sym typeface="Open Sans"/>
              </a:rPr>
              <a:t>Private key file for authentication:</a:t>
            </a:r>
            <a:r>
              <a:rPr lang="en-GB" sz="1200">
                <a:solidFill>
                  <a:srgbClr val="333333"/>
                </a:solidFill>
                <a:highlight>
                  <a:srgbClr val="FFFFFF"/>
                </a:highlight>
                <a:latin typeface="Open Sans"/>
                <a:ea typeface="Open Sans"/>
                <a:cs typeface="Open Sans"/>
                <a:sym typeface="Open Sans"/>
              </a:rPr>
              <a:t> Choose </a:t>
            </a:r>
            <a:r>
              <a:rPr b="1" lang="en-GB" sz="1200">
                <a:solidFill>
                  <a:srgbClr val="333333"/>
                </a:solidFill>
                <a:highlight>
                  <a:srgbClr val="FFFFFF"/>
                </a:highlight>
                <a:latin typeface="Open Sans"/>
                <a:ea typeface="Open Sans"/>
                <a:cs typeface="Open Sans"/>
                <a:sym typeface="Open Sans"/>
              </a:rPr>
              <a:t>Browse</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Browse to the </a:t>
            </a:r>
            <a:r>
              <a:rPr i="1" lang="en-GB" sz="1200">
                <a:solidFill>
                  <a:srgbClr val="333333"/>
                </a:solidFill>
                <a:highlight>
                  <a:srgbClr val="FFFFFF"/>
                </a:highlight>
                <a:latin typeface="Open Sans"/>
                <a:ea typeface="Open Sans"/>
                <a:cs typeface="Open Sans"/>
                <a:sym typeface="Open Sans"/>
              </a:rPr>
              <a:t>labsuser.ppk</a:t>
            </a:r>
            <a:r>
              <a:rPr lang="en-GB" sz="1200">
                <a:solidFill>
                  <a:srgbClr val="333333"/>
                </a:solidFill>
                <a:highlight>
                  <a:srgbClr val="FFFFFF"/>
                </a:highlight>
                <a:latin typeface="Open Sans"/>
                <a:ea typeface="Open Sans"/>
                <a:cs typeface="Open Sans"/>
                <a:sym typeface="Open Sans"/>
              </a:rPr>
              <a:t> file that you downloaded, select it, and choose </a:t>
            </a:r>
            <a:r>
              <a:rPr b="1" lang="en-GB" sz="1200">
                <a:solidFill>
                  <a:srgbClr val="333333"/>
                </a:solidFill>
                <a:highlight>
                  <a:srgbClr val="FFFFFF"/>
                </a:highlight>
                <a:latin typeface="Open Sans"/>
                <a:ea typeface="Open Sans"/>
                <a:cs typeface="Open Sans"/>
                <a:sym typeface="Open Sans"/>
              </a:rPr>
              <a:t>Open</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200">
                <a:solidFill>
                  <a:srgbClr val="333333"/>
                </a:solidFill>
                <a:highlight>
                  <a:srgbClr val="FFFFFF"/>
                </a:highlight>
                <a:latin typeface="Open Sans"/>
                <a:ea typeface="Open Sans"/>
                <a:cs typeface="Open Sans"/>
                <a:sym typeface="Open Sans"/>
              </a:rPr>
              <a:t>Open</a:t>
            </a:r>
            <a:r>
              <a:rPr lang="en-GB" sz="1200">
                <a:solidFill>
                  <a:srgbClr val="333333"/>
                </a:solidFill>
                <a:highlight>
                  <a:srgbClr val="FFFFFF"/>
                </a:highlight>
                <a:latin typeface="Open Sans"/>
                <a:ea typeface="Open Sans"/>
                <a:cs typeface="Open Sans"/>
                <a:sym typeface="Open Sans"/>
              </a:rPr>
              <a:t> again</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20"/>
            </a:pPr>
            <a:r>
              <a:rPr lang="en-GB" sz="1200">
                <a:solidFill>
                  <a:srgbClr val="333333"/>
                </a:solidFill>
                <a:highlight>
                  <a:srgbClr val="FFFFFF"/>
                </a:highlight>
                <a:latin typeface="Open Sans"/>
                <a:ea typeface="Open Sans"/>
                <a:cs typeface="Open Sans"/>
                <a:sym typeface="Open Sans"/>
              </a:rPr>
              <a:t>To trust and connect to the host, choose </a:t>
            </a:r>
            <a:r>
              <a:rPr b="1" lang="en-GB" sz="1200">
                <a:solidFill>
                  <a:srgbClr val="333333"/>
                </a:solidFill>
                <a:highlight>
                  <a:srgbClr val="FFFFFF"/>
                </a:highlight>
                <a:latin typeface="Open Sans"/>
                <a:ea typeface="Open Sans"/>
                <a:cs typeface="Open Sans"/>
                <a:sym typeface="Open Sans"/>
              </a:rPr>
              <a:t>Accept</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21"/>
            </a:pPr>
            <a:r>
              <a:rPr lang="en-GB" sz="1200">
                <a:solidFill>
                  <a:srgbClr val="333333"/>
                </a:solidFill>
                <a:highlight>
                  <a:srgbClr val="FFFFFF"/>
                </a:highlight>
                <a:latin typeface="Open Sans"/>
                <a:ea typeface="Open Sans"/>
                <a:cs typeface="Open Sans"/>
                <a:sym typeface="Open Sans"/>
              </a:rPr>
              <a:t>When prompted </a:t>
            </a:r>
            <a:r>
              <a:rPr b="1" lang="en-GB" sz="1200">
                <a:solidFill>
                  <a:srgbClr val="333333"/>
                </a:solidFill>
                <a:highlight>
                  <a:srgbClr val="FFFFFF"/>
                </a:highlight>
                <a:latin typeface="Open Sans"/>
                <a:ea typeface="Open Sans"/>
                <a:cs typeface="Open Sans"/>
                <a:sym typeface="Open Sans"/>
              </a:rPr>
              <a:t>login as</a:t>
            </a:r>
            <a:r>
              <a:rPr lang="en-GB" sz="1200">
                <a:solidFill>
                  <a:srgbClr val="333333"/>
                </a:solidFill>
                <a:highlight>
                  <a:srgbClr val="FFFFFF"/>
                </a:highlight>
                <a:latin typeface="Open Sans"/>
                <a:ea typeface="Open Sans"/>
                <a:cs typeface="Open Sans"/>
                <a:sym typeface="Open Sans"/>
              </a:rPr>
              <a:t>, enter: </a:t>
            </a:r>
            <a:r>
              <a:rPr lang="en-GB" sz="1100">
                <a:solidFill>
                  <a:srgbClr val="188038"/>
                </a:solidFill>
                <a:highlight>
                  <a:srgbClr val="F3F4F4"/>
                </a:highlight>
                <a:latin typeface="Roboto Mono"/>
                <a:ea typeface="Roboto Mono"/>
                <a:cs typeface="Roboto Mono"/>
                <a:sym typeface="Roboto Mono"/>
              </a:rPr>
              <a:t>ec2-user</a:t>
            </a:r>
            <a:br>
              <a:rPr lang="en-GB" sz="1100">
                <a:solidFill>
                  <a:srgbClr val="188038"/>
                </a:solidFill>
                <a:highlight>
                  <a:srgbClr val="F3F4F4"/>
                </a:highlight>
                <a:latin typeface="Roboto Mono"/>
                <a:ea typeface="Roboto Mono"/>
                <a:cs typeface="Roboto Mono"/>
                <a:sym typeface="Roboto Mono"/>
              </a:rPr>
            </a:br>
            <a:r>
              <a:rPr lang="en-GB" sz="1200">
                <a:solidFill>
                  <a:srgbClr val="333333"/>
                </a:solidFill>
                <a:highlight>
                  <a:srgbClr val="FFFFFF"/>
                </a:highlight>
                <a:latin typeface="Open Sans"/>
                <a:ea typeface="Open Sans"/>
                <a:cs typeface="Open Sans"/>
                <a:sym typeface="Open Sans"/>
              </a:rPr>
              <a:t>This will connect you to the EC2 instance.</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5"/>
          <p:cNvPicPr preferRelativeResize="0"/>
          <p:nvPr/>
        </p:nvPicPr>
        <p:blipFill rotWithShape="1">
          <a:blip r:embed="rId3">
            <a:alphaModFix/>
          </a:blip>
          <a:srcRect b="19440" l="32323" r="32503" t="18027"/>
          <a:stretch/>
        </p:blipFill>
        <p:spPr>
          <a:xfrm>
            <a:off x="1770974" y="238025"/>
            <a:ext cx="4502074" cy="4502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76"/>
          <p:cNvPicPr preferRelativeResize="0"/>
          <p:nvPr/>
        </p:nvPicPr>
        <p:blipFill rotWithShape="1">
          <a:blip r:embed="rId3">
            <a:alphaModFix/>
          </a:blip>
          <a:srcRect b="19195" l="32325" r="32361" t="18276"/>
          <a:stretch/>
        </p:blipFill>
        <p:spPr>
          <a:xfrm>
            <a:off x="1795175" y="201725"/>
            <a:ext cx="4507949" cy="44899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7"/>
          <p:cNvPicPr preferRelativeResize="0"/>
          <p:nvPr/>
        </p:nvPicPr>
        <p:blipFill rotWithShape="1">
          <a:blip r:embed="rId3">
            <a:alphaModFix/>
          </a:blip>
          <a:srcRect b="23445" l="6434" r="42778" t="9776"/>
          <a:stretch/>
        </p:blipFill>
        <p:spPr>
          <a:xfrm>
            <a:off x="887500" y="225900"/>
            <a:ext cx="6039077" cy="4466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4: Create and Configure Your File System</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481" name="Google Shape;48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In this task, you will add the new volume to a Linux instance as an ext3 file system under the /mnt/data-store mount point.</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View the storage available on your instance:</a:t>
            </a:r>
            <a:endParaRPr sz="1200">
              <a:solidFill>
                <a:srgbClr val="333333"/>
              </a:solidFill>
              <a:highlight>
                <a:srgbClr val="FFFFFF"/>
              </a:highlight>
              <a:latin typeface="Open Sans"/>
              <a:ea typeface="Open Sans"/>
              <a:cs typeface="Open Sans"/>
              <a:sym typeface="Open Sans"/>
            </a:endParaRPr>
          </a:p>
          <a:p>
            <a:pPr indent="0" lvl="0" marL="38100" marR="38100" rtl="0" algn="l">
              <a:spcBef>
                <a:spcPts val="1200"/>
              </a:spcBef>
              <a:spcAft>
                <a:spcPts val="0"/>
              </a:spcAft>
              <a:buClr>
                <a:schemeClr val="dk1"/>
              </a:buClr>
              <a:buSzPts val="1100"/>
              <a:buFont typeface="Arial"/>
              <a:buNone/>
            </a:pPr>
            <a:r>
              <a:rPr lang="en-GB" sz="1600">
                <a:solidFill>
                  <a:srgbClr val="333333"/>
                </a:solidFill>
                <a:highlight>
                  <a:srgbClr val="F8F8F8"/>
                </a:highlight>
              </a:rPr>
              <a:t>df </a:t>
            </a:r>
            <a:r>
              <a:rPr lang="en-GB" sz="1600">
                <a:solidFill>
                  <a:srgbClr val="0000CC"/>
                </a:solidFill>
                <a:highlight>
                  <a:srgbClr val="F8F8F8"/>
                </a:highlight>
              </a:rPr>
              <a:t>-h</a:t>
            </a:r>
            <a:endParaRPr sz="1600">
              <a:solidFill>
                <a:srgbClr val="0000CC"/>
              </a:solidFill>
              <a:highlight>
                <a:srgbClr val="F8F8F8"/>
              </a:highlight>
            </a:endParaRPr>
          </a:p>
          <a:p>
            <a:pPr indent="0" lvl="0" marL="0" rtl="0" algn="l">
              <a:spcBef>
                <a:spcPts val="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482" name="Google Shape;482;p78"/>
          <p:cNvPicPr preferRelativeResize="0"/>
          <p:nvPr/>
        </p:nvPicPr>
        <p:blipFill rotWithShape="1">
          <a:blip r:embed="rId3">
            <a:alphaModFix/>
          </a:blip>
          <a:srcRect b="60080" l="6661" r="42912" t="11212"/>
          <a:stretch/>
        </p:blipFill>
        <p:spPr>
          <a:xfrm>
            <a:off x="790675" y="2706900"/>
            <a:ext cx="6614050" cy="21178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9"/>
          <p:cNvSpPr txBox="1"/>
          <p:nvPr>
            <p:ph idx="1" type="body"/>
          </p:nvPr>
        </p:nvSpPr>
        <p:spPr>
          <a:xfrm>
            <a:off x="311700" y="383250"/>
            <a:ext cx="8520600" cy="418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Create an ext3 file system on the new volume:</a:t>
            </a:r>
            <a:endParaRPr sz="1200">
              <a:solidFill>
                <a:srgbClr val="333333"/>
              </a:solidFill>
              <a:highlight>
                <a:srgbClr val="FFFFFF"/>
              </a:highlight>
              <a:latin typeface="Open Sans"/>
              <a:ea typeface="Open Sans"/>
              <a:cs typeface="Open Sans"/>
              <a:sym typeface="Open Sans"/>
            </a:endParaRPr>
          </a:p>
          <a:p>
            <a:pPr indent="0" lvl="0" marL="38100" marR="38100" rtl="0" algn="l">
              <a:spcBef>
                <a:spcPts val="1200"/>
              </a:spcBef>
              <a:spcAft>
                <a:spcPts val="0"/>
              </a:spcAft>
              <a:buClr>
                <a:schemeClr val="dk1"/>
              </a:buClr>
              <a:buSzPts val="1100"/>
              <a:buFont typeface="Arial"/>
              <a:buNone/>
            </a:pPr>
            <a:r>
              <a:rPr lang="en-GB" sz="1100">
                <a:solidFill>
                  <a:srgbClr val="3300AA"/>
                </a:solidFill>
                <a:highlight>
                  <a:srgbClr val="F8F8F8"/>
                </a:highlight>
              </a:rPr>
              <a:t>sudo</a:t>
            </a:r>
            <a:r>
              <a:rPr lang="en-GB" sz="1100">
                <a:solidFill>
                  <a:srgbClr val="333333"/>
                </a:solidFill>
                <a:highlight>
                  <a:srgbClr val="F8F8F8"/>
                </a:highlight>
              </a:rPr>
              <a:t> mkfs </a:t>
            </a:r>
            <a:r>
              <a:rPr lang="en-GB" sz="1100">
                <a:solidFill>
                  <a:srgbClr val="0000CC"/>
                </a:solidFill>
                <a:highlight>
                  <a:srgbClr val="F8F8F8"/>
                </a:highlight>
              </a:rPr>
              <a:t>-t</a:t>
            </a:r>
            <a:r>
              <a:rPr lang="en-GB" sz="1100">
                <a:solidFill>
                  <a:srgbClr val="333333"/>
                </a:solidFill>
                <a:highlight>
                  <a:srgbClr val="F8F8F8"/>
                </a:highlight>
              </a:rPr>
              <a:t> ext3 /dev/sdf</a:t>
            </a:r>
            <a:endParaRPr sz="1100">
              <a:solidFill>
                <a:srgbClr val="333333"/>
              </a:solidFill>
              <a:highlight>
                <a:srgbClr val="F8F8F8"/>
              </a:highlight>
            </a:endParaRPr>
          </a:p>
          <a:p>
            <a:pPr indent="0" lvl="0" marL="0" rtl="0" algn="l">
              <a:spcBef>
                <a:spcPts val="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488" name="Google Shape;488;p79"/>
          <p:cNvPicPr preferRelativeResize="0"/>
          <p:nvPr/>
        </p:nvPicPr>
        <p:blipFill rotWithShape="1">
          <a:blip r:embed="rId3">
            <a:alphaModFix/>
          </a:blip>
          <a:srcRect b="36785" l="6819" r="42780" t="10745"/>
          <a:stretch/>
        </p:blipFill>
        <p:spPr>
          <a:xfrm>
            <a:off x="1083250" y="1230425"/>
            <a:ext cx="5980325" cy="35019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0"/>
          <p:cNvSpPr txBox="1"/>
          <p:nvPr>
            <p:ph idx="1" type="body"/>
          </p:nvPr>
        </p:nvSpPr>
        <p:spPr>
          <a:xfrm>
            <a:off x="311700" y="383250"/>
            <a:ext cx="8520600" cy="418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Create a directory for mounting the new storage volume:</a:t>
            </a:r>
            <a:endParaRPr sz="1200">
              <a:solidFill>
                <a:srgbClr val="333333"/>
              </a:solidFill>
              <a:highlight>
                <a:srgbClr val="FFFFFF"/>
              </a:highlight>
              <a:latin typeface="Open Sans"/>
              <a:ea typeface="Open Sans"/>
              <a:cs typeface="Open Sans"/>
              <a:sym typeface="Open Sans"/>
            </a:endParaRPr>
          </a:p>
          <a:p>
            <a:pPr indent="0" lvl="0" marL="0" marR="63500" rtl="0" algn="l">
              <a:spcBef>
                <a:spcPts val="1100"/>
              </a:spcBef>
              <a:spcAft>
                <a:spcPts val="0"/>
              </a:spcAft>
              <a:buNone/>
            </a:pPr>
            <a:r>
              <a:rPr lang="en-GB" sz="1000">
                <a:solidFill>
                  <a:srgbClr val="3300AA"/>
                </a:solidFill>
                <a:highlight>
                  <a:srgbClr val="F8F8F8"/>
                </a:highlight>
              </a:rPr>
              <a:t>sudo</a:t>
            </a:r>
            <a:r>
              <a:rPr lang="en-GB" sz="1000">
                <a:solidFill>
                  <a:srgbClr val="333333"/>
                </a:solidFill>
                <a:highlight>
                  <a:srgbClr val="F8F8F8"/>
                </a:highlight>
              </a:rPr>
              <a:t> </a:t>
            </a:r>
            <a:r>
              <a:rPr lang="en-GB" sz="1000">
                <a:solidFill>
                  <a:srgbClr val="3300AA"/>
                </a:solidFill>
                <a:highlight>
                  <a:srgbClr val="F8F8F8"/>
                </a:highlight>
              </a:rPr>
              <a:t>mkdir</a:t>
            </a:r>
            <a:r>
              <a:rPr lang="en-GB" sz="1000">
                <a:solidFill>
                  <a:srgbClr val="333333"/>
                </a:solidFill>
                <a:highlight>
                  <a:srgbClr val="F8F8F8"/>
                </a:highlight>
              </a:rPr>
              <a:t> /mnt/data-store</a:t>
            </a:r>
            <a:endParaRPr sz="1000">
              <a:solidFill>
                <a:srgbClr val="333333"/>
              </a:solidFill>
              <a:highlight>
                <a:srgbClr val="F8F8F8"/>
              </a:highlight>
            </a:endParaRPr>
          </a:p>
          <a:p>
            <a:pPr indent="0" lvl="0" marL="0" marR="63500" rtl="0" algn="l">
              <a:spcBef>
                <a:spcPts val="1100"/>
              </a:spcBef>
              <a:spcAft>
                <a:spcPts val="0"/>
              </a:spcAft>
              <a:buClr>
                <a:schemeClr val="dk1"/>
              </a:buClr>
              <a:buSzPts val="1100"/>
              <a:buFont typeface="Arial"/>
              <a:buNone/>
            </a:pPr>
            <a:r>
              <a:t/>
            </a:r>
            <a:endParaRPr sz="1000">
              <a:solidFill>
                <a:srgbClr val="333333"/>
              </a:solidFill>
              <a:highlight>
                <a:srgbClr val="F8F8F8"/>
              </a:highlight>
            </a:endParaRPr>
          </a:p>
          <a:p>
            <a:pPr indent="0" lvl="0" marL="0" rtl="0" algn="l">
              <a:spcBef>
                <a:spcPts val="11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Mount the new volume:</a:t>
            </a:r>
            <a:endParaRPr sz="1200">
              <a:solidFill>
                <a:srgbClr val="333333"/>
              </a:solidFill>
              <a:highlight>
                <a:srgbClr val="FFFFFF"/>
              </a:highlight>
              <a:latin typeface="Open Sans"/>
              <a:ea typeface="Open Sans"/>
              <a:cs typeface="Open Sans"/>
              <a:sym typeface="Open Sans"/>
            </a:endParaRPr>
          </a:p>
          <a:p>
            <a:pPr indent="0" lvl="0" marL="0" marR="63500" rtl="0" algn="l">
              <a:spcBef>
                <a:spcPts val="1100"/>
              </a:spcBef>
              <a:spcAft>
                <a:spcPts val="0"/>
              </a:spcAft>
              <a:buNone/>
            </a:pPr>
            <a:r>
              <a:rPr lang="en-GB" sz="1000">
                <a:solidFill>
                  <a:srgbClr val="3300AA"/>
                </a:solidFill>
                <a:highlight>
                  <a:srgbClr val="F8F8F8"/>
                </a:highlight>
              </a:rPr>
              <a:t>sudo</a:t>
            </a:r>
            <a:r>
              <a:rPr lang="en-GB" sz="1000">
                <a:solidFill>
                  <a:srgbClr val="333333"/>
                </a:solidFill>
                <a:highlight>
                  <a:srgbClr val="F8F8F8"/>
                </a:highlight>
              </a:rPr>
              <a:t> mount /dev/sdf /mnt/data-store</a:t>
            </a:r>
            <a:endParaRPr sz="1000">
              <a:solidFill>
                <a:srgbClr val="333333"/>
              </a:solidFill>
              <a:highlight>
                <a:srgbClr val="F8F8F8"/>
              </a:highlight>
            </a:endParaRPr>
          </a:p>
          <a:p>
            <a:pPr indent="0" lvl="0" marL="0" marR="63500" rtl="0" algn="l">
              <a:spcBef>
                <a:spcPts val="1100"/>
              </a:spcBef>
              <a:spcAft>
                <a:spcPts val="0"/>
              </a:spcAft>
              <a:buNone/>
            </a:pPr>
            <a:r>
              <a:t/>
            </a:r>
            <a:endParaRPr sz="1000">
              <a:solidFill>
                <a:srgbClr val="333333"/>
              </a:solidFill>
              <a:highlight>
                <a:srgbClr val="F8F8F8"/>
              </a:highlight>
            </a:endParaRPr>
          </a:p>
          <a:p>
            <a:pPr indent="0" lvl="0" marL="0" rtl="0" algn="l">
              <a:spcBef>
                <a:spcPts val="1100"/>
              </a:spcBef>
              <a:spcAft>
                <a:spcPts val="0"/>
              </a:spcAft>
              <a:buNone/>
            </a:pPr>
            <a:r>
              <a:rPr lang="en-GB" sz="1200">
                <a:solidFill>
                  <a:srgbClr val="333333"/>
                </a:solidFill>
                <a:highlight>
                  <a:srgbClr val="FFFFFF"/>
                </a:highlight>
                <a:latin typeface="Open Sans"/>
                <a:ea typeface="Open Sans"/>
                <a:cs typeface="Open Sans"/>
                <a:sym typeface="Open Sans"/>
              </a:rPr>
              <a:t>To configure the Linux instance to mount this volume whenever the instance is started, you will need to add a line to </a:t>
            </a:r>
            <a:r>
              <a:rPr i="1" lang="en-GB" sz="1200">
                <a:solidFill>
                  <a:srgbClr val="333333"/>
                </a:solidFill>
                <a:highlight>
                  <a:srgbClr val="FFFFFF"/>
                </a:highlight>
                <a:latin typeface="Open Sans"/>
                <a:ea typeface="Open Sans"/>
                <a:cs typeface="Open Sans"/>
                <a:sym typeface="Open Sans"/>
              </a:rPr>
              <a:t>/etc/fstab</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marR="63500" rtl="0" algn="l">
              <a:spcBef>
                <a:spcPts val="1100"/>
              </a:spcBef>
              <a:spcAft>
                <a:spcPts val="0"/>
              </a:spcAft>
              <a:buNone/>
            </a:pPr>
            <a:r>
              <a:rPr lang="en-GB" sz="1000">
                <a:solidFill>
                  <a:srgbClr val="3300AA"/>
                </a:solidFill>
                <a:highlight>
                  <a:srgbClr val="F8F8F8"/>
                </a:highlight>
              </a:rPr>
              <a:t>echo</a:t>
            </a:r>
            <a:r>
              <a:rPr lang="en-GB" sz="1000">
                <a:solidFill>
                  <a:srgbClr val="333333"/>
                </a:solidFill>
                <a:highlight>
                  <a:srgbClr val="F8F8F8"/>
                </a:highlight>
              </a:rPr>
              <a:t> </a:t>
            </a:r>
            <a:r>
              <a:rPr lang="en-GB" sz="1000">
                <a:solidFill>
                  <a:srgbClr val="AA1111"/>
                </a:solidFill>
                <a:highlight>
                  <a:srgbClr val="F8F8F8"/>
                </a:highlight>
              </a:rPr>
              <a:t>"/dev/sdf   /mnt/data-store ext3 defaults,noatime 1 2"</a:t>
            </a:r>
            <a:r>
              <a:rPr lang="en-GB" sz="1000">
                <a:solidFill>
                  <a:srgbClr val="333333"/>
                </a:solidFill>
                <a:highlight>
                  <a:srgbClr val="F8F8F8"/>
                </a:highlight>
              </a:rPr>
              <a:t> | </a:t>
            </a:r>
            <a:r>
              <a:rPr lang="en-GB" sz="1000">
                <a:solidFill>
                  <a:srgbClr val="3300AA"/>
                </a:solidFill>
                <a:highlight>
                  <a:srgbClr val="F8F8F8"/>
                </a:highlight>
              </a:rPr>
              <a:t>sudo</a:t>
            </a:r>
            <a:r>
              <a:rPr lang="en-GB" sz="1000">
                <a:solidFill>
                  <a:srgbClr val="333333"/>
                </a:solidFill>
                <a:highlight>
                  <a:srgbClr val="F8F8F8"/>
                </a:highlight>
              </a:rPr>
              <a:t> </a:t>
            </a:r>
            <a:r>
              <a:rPr lang="en-GB" sz="1000">
                <a:solidFill>
                  <a:srgbClr val="3300AA"/>
                </a:solidFill>
                <a:highlight>
                  <a:srgbClr val="F8F8F8"/>
                </a:highlight>
              </a:rPr>
              <a:t>tee</a:t>
            </a:r>
            <a:r>
              <a:rPr lang="en-GB" sz="1000">
                <a:solidFill>
                  <a:srgbClr val="333333"/>
                </a:solidFill>
                <a:highlight>
                  <a:srgbClr val="F8F8F8"/>
                </a:highlight>
              </a:rPr>
              <a:t> </a:t>
            </a:r>
            <a:r>
              <a:rPr lang="en-GB" sz="1000">
                <a:solidFill>
                  <a:srgbClr val="0000CC"/>
                </a:solidFill>
                <a:highlight>
                  <a:srgbClr val="F8F8F8"/>
                </a:highlight>
              </a:rPr>
              <a:t>-a</a:t>
            </a:r>
            <a:r>
              <a:rPr lang="en-GB" sz="1000">
                <a:solidFill>
                  <a:srgbClr val="333333"/>
                </a:solidFill>
                <a:highlight>
                  <a:srgbClr val="F8F8F8"/>
                </a:highlight>
              </a:rPr>
              <a:t> /etc/fstab</a:t>
            </a:r>
            <a:endParaRPr sz="1000">
              <a:solidFill>
                <a:srgbClr val="333333"/>
              </a:solidFill>
              <a:highlight>
                <a:srgbClr val="F8F8F8"/>
              </a:highlight>
            </a:endParaRPr>
          </a:p>
          <a:p>
            <a:pPr indent="0" lvl="0" marL="0" marR="63500" rtl="0" algn="l">
              <a:spcBef>
                <a:spcPts val="1100"/>
              </a:spcBef>
              <a:spcAft>
                <a:spcPts val="0"/>
              </a:spcAft>
              <a:buNone/>
            </a:pPr>
            <a:r>
              <a:t/>
            </a:r>
            <a:endParaRPr sz="1000">
              <a:solidFill>
                <a:srgbClr val="333333"/>
              </a:solidFill>
              <a:highlight>
                <a:srgbClr val="F8F8F8"/>
              </a:highlight>
            </a:endParaRPr>
          </a:p>
          <a:p>
            <a:pPr indent="0" lvl="0" marL="0" marR="38100" rtl="0" algn="l">
              <a:spcBef>
                <a:spcPts val="2100"/>
              </a:spcBef>
              <a:spcAft>
                <a:spcPts val="0"/>
              </a:spcAft>
              <a:buNone/>
            </a:pPr>
            <a:r>
              <a:rPr lang="en-GB" sz="1200">
                <a:solidFill>
                  <a:srgbClr val="333333"/>
                </a:solidFill>
                <a:highlight>
                  <a:srgbClr val="FFFFFF"/>
                </a:highlight>
                <a:latin typeface="Open Sans"/>
                <a:ea typeface="Open Sans"/>
                <a:cs typeface="Open Sans"/>
                <a:sym typeface="Open Sans"/>
              </a:rPr>
              <a:t>View the configuration file to see the setting on the last line:</a:t>
            </a:r>
            <a:endParaRPr sz="1200">
              <a:solidFill>
                <a:srgbClr val="333333"/>
              </a:solidFill>
              <a:highlight>
                <a:srgbClr val="FFFFFF"/>
              </a:highlight>
              <a:latin typeface="Open Sans"/>
              <a:ea typeface="Open Sans"/>
              <a:cs typeface="Open Sans"/>
              <a:sym typeface="Open Sans"/>
            </a:endParaRPr>
          </a:p>
          <a:p>
            <a:pPr indent="0" lvl="0" marL="0" marR="63500" rtl="0" algn="l">
              <a:spcBef>
                <a:spcPts val="2100"/>
              </a:spcBef>
              <a:spcAft>
                <a:spcPts val="2100"/>
              </a:spcAft>
              <a:buNone/>
            </a:pPr>
            <a:r>
              <a:rPr lang="en-GB" sz="1100">
                <a:solidFill>
                  <a:srgbClr val="3300AA"/>
                </a:solidFill>
                <a:highlight>
                  <a:srgbClr val="F8F8F8"/>
                </a:highlight>
                <a:latin typeface="Open Sans"/>
                <a:ea typeface="Open Sans"/>
                <a:cs typeface="Open Sans"/>
                <a:sym typeface="Open Sans"/>
              </a:rPr>
              <a:t>cat</a:t>
            </a:r>
            <a:r>
              <a:rPr lang="en-GB" sz="1100">
                <a:solidFill>
                  <a:srgbClr val="333333"/>
                </a:solidFill>
                <a:highlight>
                  <a:srgbClr val="F8F8F8"/>
                </a:highlight>
                <a:latin typeface="Open Sans"/>
                <a:ea typeface="Open Sans"/>
                <a:cs typeface="Open Sans"/>
                <a:sym typeface="Open Sans"/>
              </a:rPr>
              <a:t> /etc/fstab</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81"/>
          <p:cNvPicPr preferRelativeResize="0"/>
          <p:nvPr/>
        </p:nvPicPr>
        <p:blipFill rotWithShape="1">
          <a:blip r:embed="rId3">
            <a:alphaModFix/>
          </a:blip>
          <a:srcRect b="55210" l="6295" r="41931" t="11024"/>
          <a:stretch/>
        </p:blipFill>
        <p:spPr>
          <a:xfrm>
            <a:off x="217325" y="625300"/>
            <a:ext cx="8709350" cy="3195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311700" y="418625"/>
            <a:ext cx="8520600" cy="41502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sz="1300">
                <a:solidFill>
                  <a:schemeClr val="dk1"/>
                </a:solidFill>
              </a:rPr>
              <a:t>Step 4: Key pair (login)</a:t>
            </a:r>
            <a:endParaRPr b="1" sz="1300">
              <a:solidFill>
                <a:schemeClr val="dk1"/>
              </a:solidFill>
            </a:endParaRPr>
          </a:p>
          <a:p>
            <a:pPr indent="0" lvl="0" marL="0" rtl="0" algn="l">
              <a:spcBef>
                <a:spcPts val="400"/>
              </a:spcBef>
              <a:spcAft>
                <a:spcPts val="0"/>
              </a:spcAft>
              <a:buNone/>
            </a:pPr>
            <a:r>
              <a:rPr lang="en-GB" sz="1100">
                <a:solidFill>
                  <a:schemeClr val="dk1"/>
                </a:solidFill>
              </a:rPr>
              <a:t>For </a:t>
            </a:r>
            <a:r>
              <a:rPr b="1" lang="en-GB" sz="1100">
                <a:solidFill>
                  <a:schemeClr val="dk1"/>
                </a:solidFill>
              </a:rPr>
              <a:t>Key pair name - </a:t>
            </a:r>
            <a:r>
              <a:rPr b="1" i="1" lang="en-GB" sz="1100">
                <a:solidFill>
                  <a:schemeClr val="dk1"/>
                </a:solidFill>
              </a:rPr>
              <a:t>required</a:t>
            </a:r>
            <a:r>
              <a:rPr lang="en-GB" sz="1100">
                <a:solidFill>
                  <a:schemeClr val="dk1"/>
                </a:solidFill>
              </a:rPr>
              <a:t>, choose </a:t>
            </a:r>
            <a:r>
              <a:rPr b="1" lang="en-GB" sz="1100">
                <a:solidFill>
                  <a:schemeClr val="dk1"/>
                </a:solidFill>
              </a:rPr>
              <a:t>vockey</a:t>
            </a:r>
            <a:r>
              <a:rPr lang="en-GB" sz="1100">
                <a:solidFill>
                  <a:schemeClr val="dk1"/>
                </a:solidFill>
              </a:rPr>
              <a:t>.</a:t>
            </a:r>
            <a:br>
              <a:rPr lang="en-GB" sz="1100">
                <a:solidFill>
                  <a:schemeClr val="dk1"/>
                </a:solidFill>
              </a:rPr>
            </a:br>
            <a:r>
              <a:rPr lang="en-GB" sz="1100">
                <a:solidFill>
                  <a:schemeClr val="dk1"/>
                </a:solidFill>
              </a:rPr>
              <a:t>Amazon EC2 uses public–key cryptography to encrypt and </a:t>
            </a:r>
            <a:endParaRPr sz="1100">
              <a:solidFill>
                <a:schemeClr val="dk1"/>
              </a:solidFill>
            </a:endParaRPr>
          </a:p>
          <a:p>
            <a:pPr indent="0" lvl="0" marL="0" rtl="0" algn="l">
              <a:spcBef>
                <a:spcPts val="0"/>
              </a:spcBef>
              <a:spcAft>
                <a:spcPts val="0"/>
              </a:spcAft>
              <a:buNone/>
            </a:pPr>
            <a:r>
              <a:rPr lang="en-GB" sz="1100">
                <a:solidFill>
                  <a:schemeClr val="dk1"/>
                </a:solidFill>
              </a:rPr>
              <a:t>decrypt login information.</a:t>
            </a:r>
            <a:endParaRPr sz="1100">
              <a:solidFill>
                <a:schemeClr val="dk1"/>
              </a:solidFill>
            </a:endParaRPr>
          </a:p>
          <a:p>
            <a:pPr indent="0" lvl="0" marL="0" rtl="0" algn="l">
              <a:spcBef>
                <a:spcPts val="1400"/>
              </a:spcBef>
              <a:spcAft>
                <a:spcPts val="0"/>
              </a:spcAft>
              <a:buNone/>
            </a:pPr>
            <a:r>
              <a:rPr b="1" lang="en-GB" sz="1300">
                <a:solidFill>
                  <a:schemeClr val="dk1"/>
                </a:solidFill>
              </a:rPr>
              <a:t>Step 5: Network settings</a:t>
            </a:r>
            <a:endParaRPr b="1" sz="1300">
              <a:solidFill>
                <a:schemeClr val="dk1"/>
              </a:solidFill>
            </a:endParaRPr>
          </a:p>
          <a:p>
            <a:pPr indent="-298450" lvl="0" marL="457200" rtl="0" algn="l">
              <a:spcBef>
                <a:spcPts val="400"/>
              </a:spcBef>
              <a:spcAft>
                <a:spcPts val="0"/>
              </a:spcAft>
              <a:buClr>
                <a:schemeClr val="dk1"/>
              </a:buClr>
              <a:buSzPts val="1100"/>
              <a:buChar char="●"/>
            </a:pPr>
            <a:r>
              <a:rPr lang="en-GB" sz="1100">
                <a:solidFill>
                  <a:schemeClr val="dk1"/>
                </a:solidFill>
              </a:rPr>
              <a:t>Next to Network settings, choose </a:t>
            </a:r>
            <a:r>
              <a:rPr b="1" lang="en-GB" sz="1100">
                <a:solidFill>
                  <a:schemeClr val="dk1"/>
                </a:solidFill>
              </a:rPr>
              <a:t>Edit</a:t>
            </a:r>
            <a:r>
              <a:rPr lang="en-GB"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For </a:t>
            </a:r>
            <a:r>
              <a:rPr b="1" lang="en-GB" sz="1100">
                <a:solidFill>
                  <a:schemeClr val="dk1"/>
                </a:solidFill>
              </a:rPr>
              <a:t>VPC</a:t>
            </a:r>
            <a:r>
              <a:rPr lang="en-GB" sz="1100">
                <a:solidFill>
                  <a:schemeClr val="dk1"/>
                </a:solidFill>
              </a:rPr>
              <a:t>, select </a:t>
            </a:r>
            <a:r>
              <a:rPr b="1" lang="en-GB" sz="1100">
                <a:solidFill>
                  <a:schemeClr val="dk1"/>
                </a:solidFill>
              </a:rPr>
              <a:t>Lab VPC</a:t>
            </a:r>
            <a:r>
              <a:rPr lang="en-GB" sz="1100">
                <a:solidFill>
                  <a:schemeClr val="dk1"/>
                </a:solidFill>
              </a:rPr>
              <a:t>.</a:t>
            </a:r>
            <a:br>
              <a:rPr lang="en-GB" sz="1100">
                <a:solidFill>
                  <a:schemeClr val="dk1"/>
                </a:solidFill>
              </a:rPr>
            </a:br>
            <a:r>
              <a:rPr lang="en-GB" sz="1100">
                <a:solidFill>
                  <a:schemeClr val="dk1"/>
                </a:solidFill>
              </a:rPr>
              <a:t>The Lab VPC was created using an AWS CloudFormation template during the setup process of your lab. This VPC includes two public subnets in two different Availability Zones.</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Keep the default subnet. This is the subnet in which the instance will run. Notice also that by default, the instance will be assigned a public IP address.</a:t>
            </a:r>
            <a:br>
              <a:rPr lang="en-GB" sz="1100">
                <a:solidFill>
                  <a:schemeClr val="dk1"/>
                </a:solidFill>
              </a:rPr>
            </a:b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92" name="Google Shape;92;p19"/>
          <p:cNvPicPr preferRelativeResize="0"/>
          <p:nvPr/>
        </p:nvPicPr>
        <p:blipFill>
          <a:blip r:embed="rId3">
            <a:alphaModFix/>
          </a:blip>
          <a:stretch>
            <a:fillRect/>
          </a:stretch>
        </p:blipFill>
        <p:spPr>
          <a:xfrm>
            <a:off x="4109025" y="523075"/>
            <a:ext cx="4669275" cy="1284500"/>
          </a:xfrm>
          <a:prstGeom prst="rect">
            <a:avLst/>
          </a:prstGeom>
          <a:noFill/>
          <a:ln>
            <a:noFill/>
          </a:ln>
        </p:spPr>
      </p:pic>
      <p:pic>
        <p:nvPicPr>
          <p:cNvPr id="93" name="Google Shape;93;p19"/>
          <p:cNvPicPr preferRelativeResize="0"/>
          <p:nvPr/>
        </p:nvPicPr>
        <p:blipFill>
          <a:blip r:embed="rId4">
            <a:alphaModFix/>
          </a:blip>
          <a:stretch>
            <a:fillRect/>
          </a:stretch>
        </p:blipFill>
        <p:spPr>
          <a:xfrm>
            <a:off x="1949300" y="3033100"/>
            <a:ext cx="4714874" cy="1974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2"/>
          <p:cNvSpPr txBox="1"/>
          <p:nvPr>
            <p:ph idx="1" type="body"/>
          </p:nvPr>
        </p:nvSpPr>
        <p:spPr>
          <a:xfrm>
            <a:off x="311700" y="467950"/>
            <a:ext cx="8520600" cy="41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View the available storage again:</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lang="en-GB" sz="1100">
                <a:solidFill>
                  <a:srgbClr val="333333"/>
                </a:solidFill>
                <a:highlight>
                  <a:srgbClr val="F8F8F8"/>
                </a:highlight>
                <a:latin typeface="Courier New"/>
                <a:ea typeface="Courier New"/>
                <a:cs typeface="Courier New"/>
                <a:sym typeface="Courier New"/>
              </a:rPr>
              <a:t>df </a:t>
            </a:r>
            <a:r>
              <a:rPr lang="en-GB" sz="1100">
                <a:solidFill>
                  <a:srgbClr val="0000CC"/>
                </a:solidFill>
                <a:highlight>
                  <a:srgbClr val="F8F8F8"/>
                </a:highlight>
                <a:latin typeface="Courier New"/>
                <a:ea typeface="Courier New"/>
                <a:cs typeface="Courier New"/>
                <a:sym typeface="Courier New"/>
              </a:rPr>
              <a:t>-h</a:t>
            </a:r>
            <a:endParaRPr sz="1100">
              <a:solidFill>
                <a:srgbClr val="0000CC"/>
              </a:solidFill>
              <a:highlight>
                <a:srgbClr val="F8F8F8"/>
              </a:highlight>
              <a:latin typeface="Courier New"/>
              <a:ea typeface="Courier New"/>
              <a:cs typeface="Courier New"/>
              <a:sym typeface="Courier New"/>
            </a:endParaRPr>
          </a:p>
          <a:p>
            <a:pPr indent="0" lvl="0" marL="0" rtl="0" algn="l">
              <a:spcBef>
                <a:spcPts val="120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504" name="Google Shape;504;p82"/>
          <p:cNvPicPr preferRelativeResize="0"/>
          <p:nvPr/>
        </p:nvPicPr>
        <p:blipFill rotWithShape="1">
          <a:blip r:embed="rId3">
            <a:alphaModFix/>
          </a:blip>
          <a:srcRect b="57255" l="6262" r="41721" t="10273"/>
          <a:stretch/>
        </p:blipFill>
        <p:spPr>
          <a:xfrm>
            <a:off x="584925" y="1545100"/>
            <a:ext cx="7799573" cy="273878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3"/>
          <p:cNvSpPr txBox="1"/>
          <p:nvPr>
            <p:ph idx="1" type="body"/>
          </p:nvPr>
        </p:nvSpPr>
        <p:spPr>
          <a:xfrm>
            <a:off x="311700" y="467950"/>
            <a:ext cx="8520600" cy="41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On your mounted volume, create a file and add some text to it.</a:t>
            </a:r>
            <a:endParaRPr sz="1200">
              <a:solidFill>
                <a:srgbClr val="333333"/>
              </a:solidFill>
              <a:highlight>
                <a:srgbClr val="FFFFFF"/>
              </a:highlight>
              <a:latin typeface="Open Sans"/>
              <a:ea typeface="Open Sans"/>
              <a:cs typeface="Open Sans"/>
              <a:sym typeface="Open Sans"/>
            </a:endParaRPr>
          </a:p>
          <a:p>
            <a:pPr indent="0" lvl="0" marL="38100" marR="38100" rtl="0" algn="l">
              <a:spcBef>
                <a:spcPts val="1200"/>
              </a:spcBef>
              <a:spcAft>
                <a:spcPts val="0"/>
              </a:spcAft>
              <a:buClr>
                <a:schemeClr val="dk1"/>
              </a:buClr>
              <a:buSzPts val="1100"/>
              <a:buFont typeface="Arial"/>
              <a:buNone/>
            </a:pPr>
            <a:r>
              <a:rPr lang="en-GB" sz="1100">
                <a:solidFill>
                  <a:srgbClr val="3300AA"/>
                </a:solidFill>
                <a:highlight>
                  <a:srgbClr val="F8F8F8"/>
                </a:highlight>
              </a:rPr>
              <a:t>sudo</a:t>
            </a:r>
            <a:r>
              <a:rPr lang="en-GB" sz="1100">
                <a:solidFill>
                  <a:srgbClr val="333333"/>
                </a:solidFill>
                <a:highlight>
                  <a:srgbClr val="F8F8F8"/>
                </a:highlight>
              </a:rPr>
              <a:t> </a:t>
            </a:r>
            <a:r>
              <a:rPr lang="en-GB" sz="1100">
                <a:solidFill>
                  <a:srgbClr val="3300AA"/>
                </a:solidFill>
                <a:highlight>
                  <a:srgbClr val="F8F8F8"/>
                </a:highlight>
              </a:rPr>
              <a:t>sh</a:t>
            </a:r>
            <a:r>
              <a:rPr lang="en-GB" sz="1100">
                <a:solidFill>
                  <a:srgbClr val="333333"/>
                </a:solidFill>
                <a:highlight>
                  <a:srgbClr val="F8F8F8"/>
                </a:highlight>
              </a:rPr>
              <a:t> </a:t>
            </a:r>
            <a:r>
              <a:rPr lang="en-GB" sz="1100">
                <a:solidFill>
                  <a:srgbClr val="0000CC"/>
                </a:solidFill>
                <a:highlight>
                  <a:srgbClr val="F8F8F8"/>
                </a:highlight>
              </a:rPr>
              <a:t>-c</a:t>
            </a:r>
            <a:r>
              <a:rPr lang="en-GB" sz="1100">
                <a:solidFill>
                  <a:srgbClr val="333333"/>
                </a:solidFill>
                <a:highlight>
                  <a:srgbClr val="F8F8F8"/>
                </a:highlight>
              </a:rPr>
              <a:t> </a:t>
            </a:r>
            <a:r>
              <a:rPr lang="en-GB" sz="1100">
                <a:solidFill>
                  <a:srgbClr val="AA1111"/>
                </a:solidFill>
                <a:highlight>
                  <a:srgbClr val="F8F8F8"/>
                </a:highlight>
              </a:rPr>
              <a:t>"echo some text has been written &gt; /mnt/data-store/file.txt"</a:t>
            </a:r>
            <a:endParaRPr sz="1100">
              <a:solidFill>
                <a:srgbClr val="AA1111"/>
              </a:solidFill>
              <a:highlight>
                <a:srgbClr val="F8F8F8"/>
              </a:highlight>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Verify that the text has been written to your volume.</a:t>
            </a:r>
            <a:endParaRPr sz="1200">
              <a:solidFill>
                <a:srgbClr val="333333"/>
              </a:solidFill>
              <a:highlight>
                <a:srgbClr val="FFFFFF"/>
              </a:highlight>
              <a:latin typeface="Open Sans"/>
              <a:ea typeface="Open Sans"/>
              <a:cs typeface="Open Sans"/>
              <a:sym typeface="Open Sans"/>
            </a:endParaRPr>
          </a:p>
          <a:p>
            <a:pPr indent="0" lvl="0" marL="0" marR="38100" rtl="0" algn="l">
              <a:spcBef>
                <a:spcPts val="1200"/>
              </a:spcBef>
              <a:spcAft>
                <a:spcPts val="0"/>
              </a:spcAft>
              <a:buClr>
                <a:schemeClr val="dk1"/>
              </a:buClr>
              <a:buSzPts val="1100"/>
              <a:buFont typeface="Arial"/>
              <a:buNone/>
            </a:pPr>
            <a:r>
              <a:rPr lang="en-GB" sz="1100">
                <a:solidFill>
                  <a:srgbClr val="3300AA"/>
                </a:solidFill>
                <a:latin typeface="Courier New"/>
                <a:ea typeface="Courier New"/>
                <a:cs typeface="Courier New"/>
                <a:sym typeface="Courier New"/>
              </a:rPr>
              <a:t>cat</a:t>
            </a:r>
            <a:r>
              <a:rPr lang="en-GB" sz="1100">
                <a:solidFill>
                  <a:srgbClr val="333333"/>
                </a:solidFill>
                <a:latin typeface="Courier New"/>
                <a:ea typeface="Courier New"/>
                <a:cs typeface="Courier New"/>
                <a:sym typeface="Courier New"/>
              </a:rPr>
              <a:t> /mnt/data-store/file.txt</a:t>
            </a:r>
            <a:endParaRPr sz="11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510" name="Google Shape;510;p83"/>
          <p:cNvPicPr preferRelativeResize="0"/>
          <p:nvPr/>
        </p:nvPicPr>
        <p:blipFill rotWithShape="1">
          <a:blip r:embed="rId3">
            <a:alphaModFix/>
          </a:blip>
          <a:srcRect b="67138" l="6819" r="42780" t="11213"/>
          <a:stretch/>
        </p:blipFill>
        <p:spPr>
          <a:xfrm>
            <a:off x="502375" y="2501150"/>
            <a:ext cx="7915152" cy="1912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5: Create an Amazon EBS Snapshot</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516" name="Google Shape;516;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333333"/>
                </a:solidFill>
                <a:highlight>
                  <a:srgbClr val="FFFFFF"/>
                </a:highlight>
                <a:latin typeface="Open Sans"/>
                <a:ea typeface="Open Sans"/>
                <a:cs typeface="Open Sans"/>
                <a:sym typeface="Open Sans"/>
              </a:rPr>
              <a:t>In the </a:t>
            </a:r>
            <a:r>
              <a:rPr b="1" lang="en-GB">
                <a:solidFill>
                  <a:srgbClr val="333333"/>
                </a:solidFill>
                <a:highlight>
                  <a:srgbClr val="FFFFFF"/>
                </a:highlight>
                <a:latin typeface="Open Sans"/>
                <a:ea typeface="Open Sans"/>
                <a:cs typeface="Open Sans"/>
                <a:sym typeface="Open Sans"/>
              </a:rPr>
              <a:t>AWS Management Console</a:t>
            </a:r>
            <a:r>
              <a:rPr lang="en-GB">
                <a:solidFill>
                  <a:srgbClr val="333333"/>
                </a:solidFill>
                <a:highlight>
                  <a:srgbClr val="FFFFFF"/>
                </a:highlight>
                <a:latin typeface="Open Sans"/>
                <a:ea typeface="Open Sans"/>
                <a:cs typeface="Open Sans"/>
                <a:sym typeface="Open Sans"/>
              </a:rPr>
              <a:t>, choose </a:t>
            </a:r>
            <a:r>
              <a:rPr b="1" lang="en-GB">
                <a:solidFill>
                  <a:srgbClr val="333333"/>
                </a:solidFill>
                <a:highlight>
                  <a:srgbClr val="FFFFFF"/>
                </a:highlight>
                <a:latin typeface="Open Sans"/>
                <a:ea typeface="Open Sans"/>
                <a:cs typeface="Open Sans"/>
                <a:sym typeface="Open Sans"/>
              </a:rPr>
              <a:t>Volumes</a:t>
            </a:r>
            <a:r>
              <a:rPr lang="en-GB">
                <a:solidFill>
                  <a:srgbClr val="333333"/>
                </a:solidFill>
                <a:highlight>
                  <a:srgbClr val="FFFFFF"/>
                </a:highlight>
                <a:latin typeface="Open Sans"/>
                <a:ea typeface="Open Sans"/>
                <a:cs typeface="Open Sans"/>
                <a:sym typeface="Open Sans"/>
              </a:rPr>
              <a:t> and select </a:t>
            </a:r>
            <a:r>
              <a:rPr b="1" lang="en-GB">
                <a:solidFill>
                  <a:srgbClr val="333333"/>
                </a:solidFill>
                <a:highlight>
                  <a:srgbClr val="FFFFFF"/>
                </a:highlight>
                <a:latin typeface="Open Sans"/>
                <a:ea typeface="Open Sans"/>
                <a:cs typeface="Open Sans"/>
                <a:sym typeface="Open Sans"/>
              </a:rPr>
              <a:t>My Volume</a:t>
            </a:r>
            <a:r>
              <a:rPr lang="en-GB">
                <a:solidFill>
                  <a:srgbClr val="333333"/>
                </a:solidFill>
                <a:highlight>
                  <a:srgbClr val="FFFFFF"/>
                </a:highlight>
                <a:latin typeface="Open Sans"/>
                <a:ea typeface="Open Sans"/>
                <a:cs typeface="Open Sans"/>
                <a:sym typeface="Open Sans"/>
              </a:rPr>
              <a:t>.</a:t>
            </a:r>
            <a:endParaRPr>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a:solidFill>
                  <a:srgbClr val="333333"/>
                </a:solidFill>
                <a:highlight>
                  <a:srgbClr val="FFFFFF"/>
                </a:highlight>
                <a:latin typeface="Open Sans"/>
                <a:ea typeface="Open Sans"/>
                <a:cs typeface="Open Sans"/>
                <a:sym typeface="Open Sans"/>
              </a:rPr>
              <a:t>In the </a:t>
            </a:r>
            <a:r>
              <a:rPr b="1" lang="en-GB">
                <a:solidFill>
                  <a:srgbClr val="333333"/>
                </a:solidFill>
                <a:highlight>
                  <a:srgbClr val="FFFFFF"/>
                </a:highlight>
                <a:latin typeface="Open Sans"/>
                <a:ea typeface="Open Sans"/>
                <a:cs typeface="Open Sans"/>
                <a:sym typeface="Open Sans"/>
              </a:rPr>
              <a:t>Actions</a:t>
            </a:r>
            <a:r>
              <a:rPr lang="en-GB">
                <a:solidFill>
                  <a:srgbClr val="333333"/>
                </a:solidFill>
                <a:highlight>
                  <a:srgbClr val="FFFFFF"/>
                </a:highlight>
                <a:latin typeface="Open Sans"/>
                <a:ea typeface="Open Sans"/>
                <a:cs typeface="Open Sans"/>
                <a:sym typeface="Open Sans"/>
              </a:rPr>
              <a:t> menu, select  </a:t>
            </a:r>
            <a:r>
              <a:rPr b="1" lang="en-GB">
                <a:solidFill>
                  <a:srgbClr val="333333"/>
                </a:solidFill>
                <a:highlight>
                  <a:srgbClr val="FFFFFF"/>
                </a:highlight>
                <a:latin typeface="Open Sans"/>
                <a:ea typeface="Open Sans"/>
                <a:cs typeface="Open Sans"/>
                <a:sym typeface="Open Sans"/>
              </a:rPr>
              <a:t>Create snapshot</a:t>
            </a:r>
            <a:r>
              <a:rPr lang="en-GB">
                <a:solidFill>
                  <a:srgbClr val="333333"/>
                </a:solidFill>
                <a:highlight>
                  <a:srgbClr val="FFFFFF"/>
                </a:highlight>
                <a:latin typeface="Open Sans"/>
                <a:ea typeface="Open Sans"/>
                <a:cs typeface="Open Sans"/>
                <a:sym typeface="Open Sans"/>
              </a:rPr>
              <a:t>.</a:t>
            </a:r>
            <a:endParaRPr>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a:solidFill>
                  <a:srgbClr val="333333"/>
                </a:solidFill>
                <a:highlight>
                  <a:srgbClr val="FFFFFF"/>
                </a:highlight>
                <a:latin typeface="Open Sans"/>
                <a:ea typeface="Open Sans"/>
                <a:cs typeface="Open Sans"/>
                <a:sym typeface="Open Sans"/>
              </a:rPr>
              <a:t>Choose </a:t>
            </a:r>
            <a:r>
              <a:rPr b="1" lang="en-GB">
                <a:solidFill>
                  <a:srgbClr val="545B64"/>
                </a:solidFill>
                <a:highlight>
                  <a:srgbClr val="FFFFFF"/>
                </a:highlight>
                <a:latin typeface="Open Sans"/>
                <a:ea typeface="Open Sans"/>
                <a:cs typeface="Open Sans"/>
                <a:sym typeface="Open Sans"/>
              </a:rPr>
              <a:t>Add tag</a:t>
            </a:r>
            <a:r>
              <a:rPr lang="en-GB">
                <a:solidFill>
                  <a:srgbClr val="333333"/>
                </a:solidFill>
                <a:highlight>
                  <a:srgbClr val="FFFFFF"/>
                </a:highlight>
                <a:latin typeface="Open Sans"/>
                <a:ea typeface="Open Sans"/>
                <a:cs typeface="Open Sans"/>
                <a:sym typeface="Open Sans"/>
              </a:rPr>
              <a:t> then configure:</a:t>
            </a:r>
            <a:endParaRPr>
              <a:solidFill>
                <a:srgbClr val="333333"/>
              </a:solidFill>
              <a:highlight>
                <a:srgbClr val="FFFFFF"/>
              </a:highlight>
              <a:latin typeface="Open Sans"/>
              <a:ea typeface="Open Sans"/>
              <a:cs typeface="Open Sans"/>
              <a:sym typeface="Open Sans"/>
            </a:endParaRPr>
          </a:p>
          <a:p>
            <a:pPr indent="-342900" lvl="1" marL="914400" rtl="0" algn="l">
              <a:spcBef>
                <a:spcPts val="1000"/>
              </a:spcBef>
              <a:spcAft>
                <a:spcPts val="0"/>
              </a:spcAft>
              <a:buClr>
                <a:srgbClr val="333333"/>
              </a:buClr>
              <a:buSzPts val="1800"/>
              <a:buFont typeface="Open Sans"/>
              <a:buChar char="○"/>
            </a:pPr>
            <a:r>
              <a:rPr b="1" lang="en-GB" sz="1800">
                <a:solidFill>
                  <a:srgbClr val="333333"/>
                </a:solidFill>
                <a:highlight>
                  <a:srgbClr val="FFFFFF"/>
                </a:highlight>
                <a:latin typeface="Open Sans"/>
                <a:ea typeface="Open Sans"/>
                <a:cs typeface="Open Sans"/>
                <a:sym typeface="Open Sans"/>
              </a:rPr>
              <a:t>Key:</a:t>
            </a:r>
            <a:r>
              <a:rPr lang="en-GB" sz="1800">
                <a:solidFill>
                  <a:srgbClr val="333333"/>
                </a:solidFill>
                <a:highlight>
                  <a:srgbClr val="FFFFFF"/>
                </a:highlight>
                <a:latin typeface="Open Sans"/>
                <a:ea typeface="Open Sans"/>
                <a:cs typeface="Open Sans"/>
                <a:sym typeface="Open Sans"/>
              </a:rPr>
              <a:t> </a:t>
            </a:r>
            <a:r>
              <a:rPr lang="en-GB" sz="1800">
                <a:solidFill>
                  <a:srgbClr val="188038"/>
                </a:solidFill>
                <a:highlight>
                  <a:srgbClr val="F3F4F4"/>
                </a:highlight>
                <a:latin typeface="Roboto Mono"/>
                <a:ea typeface="Roboto Mono"/>
                <a:cs typeface="Roboto Mono"/>
                <a:sym typeface="Roboto Mono"/>
              </a:rPr>
              <a:t>Name</a:t>
            </a:r>
            <a:endParaRPr sz="1800">
              <a:solidFill>
                <a:srgbClr val="188038"/>
              </a:solidFill>
              <a:highlight>
                <a:srgbClr val="F3F4F4"/>
              </a:highlight>
              <a:latin typeface="Roboto Mono"/>
              <a:ea typeface="Roboto Mono"/>
              <a:cs typeface="Roboto Mono"/>
              <a:sym typeface="Roboto Mono"/>
            </a:endParaRPr>
          </a:p>
          <a:p>
            <a:pPr indent="-342900" lvl="1" marL="914400" rtl="0" algn="l">
              <a:spcBef>
                <a:spcPts val="0"/>
              </a:spcBef>
              <a:spcAft>
                <a:spcPts val="0"/>
              </a:spcAft>
              <a:buClr>
                <a:srgbClr val="333333"/>
              </a:buClr>
              <a:buSzPts val="1800"/>
              <a:buFont typeface="Open Sans"/>
              <a:buChar char="○"/>
            </a:pPr>
            <a:r>
              <a:rPr b="1" lang="en-GB" sz="1800">
                <a:solidFill>
                  <a:srgbClr val="333333"/>
                </a:solidFill>
                <a:highlight>
                  <a:srgbClr val="FFFFFF"/>
                </a:highlight>
                <a:latin typeface="Open Sans"/>
                <a:ea typeface="Open Sans"/>
                <a:cs typeface="Open Sans"/>
                <a:sym typeface="Open Sans"/>
              </a:rPr>
              <a:t>Value:</a:t>
            </a:r>
            <a:r>
              <a:rPr lang="en-GB" sz="1800">
                <a:solidFill>
                  <a:srgbClr val="333333"/>
                </a:solidFill>
                <a:highlight>
                  <a:srgbClr val="FFFFFF"/>
                </a:highlight>
                <a:latin typeface="Open Sans"/>
                <a:ea typeface="Open Sans"/>
                <a:cs typeface="Open Sans"/>
                <a:sym typeface="Open Sans"/>
              </a:rPr>
              <a:t> </a:t>
            </a:r>
            <a:r>
              <a:rPr lang="en-GB" sz="1800">
                <a:solidFill>
                  <a:srgbClr val="188038"/>
                </a:solidFill>
                <a:highlight>
                  <a:srgbClr val="F3F4F4"/>
                </a:highlight>
                <a:latin typeface="Roboto Mono"/>
                <a:ea typeface="Roboto Mono"/>
                <a:cs typeface="Roboto Mono"/>
                <a:sym typeface="Roboto Mono"/>
              </a:rPr>
              <a:t>My Snapshot</a:t>
            </a:r>
            <a:endParaRPr sz="1800">
              <a:solidFill>
                <a:srgbClr val="188038"/>
              </a:solidFill>
              <a:highlight>
                <a:srgbClr val="F3F4F4"/>
              </a:highlight>
              <a:latin typeface="Roboto Mono"/>
              <a:ea typeface="Roboto Mono"/>
              <a:cs typeface="Roboto Mono"/>
              <a:sym typeface="Roboto Mono"/>
            </a:endParaRPr>
          </a:p>
          <a:p>
            <a:pPr indent="-342900" lvl="1" marL="914400" rtl="0" algn="l">
              <a:spcBef>
                <a:spcPts val="0"/>
              </a:spcBef>
              <a:spcAft>
                <a:spcPts val="0"/>
              </a:spcAft>
              <a:buClr>
                <a:srgbClr val="333333"/>
              </a:buClr>
              <a:buSzPts val="1800"/>
              <a:buFont typeface="Open Sans"/>
              <a:buChar char="○"/>
            </a:pPr>
            <a:r>
              <a:rPr lang="en-GB" sz="1800">
                <a:solidFill>
                  <a:srgbClr val="333333"/>
                </a:solidFill>
                <a:highlight>
                  <a:srgbClr val="FFFFFF"/>
                </a:highlight>
                <a:latin typeface="Open Sans"/>
                <a:ea typeface="Open Sans"/>
                <a:cs typeface="Open Sans"/>
                <a:sym typeface="Open Sans"/>
              </a:rPr>
              <a:t>Choose </a:t>
            </a:r>
            <a:r>
              <a:rPr b="1" lang="en-GB" sz="1800">
                <a:solidFill>
                  <a:srgbClr val="FFFFFF"/>
                </a:solidFill>
                <a:highlight>
                  <a:srgbClr val="EC7211"/>
                </a:highlight>
                <a:latin typeface="Open Sans"/>
                <a:ea typeface="Open Sans"/>
                <a:cs typeface="Open Sans"/>
                <a:sym typeface="Open Sans"/>
              </a:rPr>
              <a:t>Create snapshot</a:t>
            </a:r>
            <a:endParaRPr b="1" sz="18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None/>
            </a:pPr>
            <a:r>
              <a:rPr lang="en-GB">
                <a:solidFill>
                  <a:srgbClr val="333333"/>
                </a:solidFill>
                <a:highlight>
                  <a:srgbClr val="FFFFFF"/>
                </a:highlight>
                <a:latin typeface="Open Sans"/>
                <a:ea typeface="Open Sans"/>
                <a:cs typeface="Open Sans"/>
                <a:sym typeface="Open Sans"/>
              </a:rPr>
              <a:t>In the left navigation pane, choose </a:t>
            </a:r>
            <a:r>
              <a:rPr b="1" lang="en-GB">
                <a:solidFill>
                  <a:srgbClr val="333333"/>
                </a:solidFill>
                <a:highlight>
                  <a:srgbClr val="FFFFFF"/>
                </a:highlight>
                <a:latin typeface="Open Sans"/>
                <a:ea typeface="Open Sans"/>
                <a:cs typeface="Open Sans"/>
                <a:sym typeface="Open Sans"/>
              </a:rPr>
              <a:t>Snapshots</a:t>
            </a:r>
            <a:r>
              <a:rPr lang="en-GB">
                <a:solidFill>
                  <a:srgbClr val="333333"/>
                </a:solidFill>
                <a:highlight>
                  <a:srgbClr val="FFFFFF"/>
                </a:highlight>
                <a:latin typeface="Open Sans"/>
                <a:ea typeface="Open Sans"/>
                <a:cs typeface="Open Sans"/>
                <a:sym typeface="Open Sans"/>
              </a:rPr>
              <a:t>.</a:t>
            </a:r>
            <a:endParaRPr b="1">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None/>
            </a:pPr>
            <a:r>
              <a:t/>
            </a:r>
            <a:endParaRPr>
              <a:solidFill>
                <a:srgbClr val="333333"/>
              </a:solidFill>
              <a:highlight>
                <a:srgbClr val="FFFFFF"/>
              </a:highlight>
              <a:latin typeface="Open Sans"/>
              <a:ea typeface="Open Sans"/>
              <a:cs typeface="Open Sans"/>
              <a:sym typeface="Open Sans"/>
            </a:endParaRPr>
          </a:p>
          <a:p>
            <a:pPr indent="0" lvl="0" marL="0" rtl="0" algn="l">
              <a:spcBef>
                <a:spcPts val="1200"/>
              </a:spcBef>
              <a:spcAft>
                <a:spcPts val="1200"/>
              </a:spcAft>
              <a:buNone/>
            </a:pPr>
            <a:r>
              <a:t/>
            </a:r>
            <a:endParaRPr>
              <a:solidFill>
                <a:srgbClr val="333333"/>
              </a:solidFill>
              <a:highlight>
                <a:srgbClr val="FFFFFF"/>
              </a:highlight>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85"/>
          <p:cNvPicPr preferRelativeResize="0"/>
          <p:nvPr/>
        </p:nvPicPr>
        <p:blipFill rotWithShape="1">
          <a:blip r:embed="rId3">
            <a:alphaModFix/>
          </a:blip>
          <a:srcRect b="9021" l="4013" r="45692" t="11214"/>
          <a:stretch/>
        </p:blipFill>
        <p:spPr>
          <a:xfrm>
            <a:off x="1734650" y="431675"/>
            <a:ext cx="3376574" cy="3012250"/>
          </a:xfrm>
          <a:prstGeom prst="rect">
            <a:avLst/>
          </a:prstGeom>
          <a:noFill/>
          <a:ln>
            <a:noFill/>
          </a:ln>
        </p:spPr>
      </p:pic>
      <p:pic>
        <p:nvPicPr>
          <p:cNvPr id="522" name="Google Shape;522;p85"/>
          <p:cNvPicPr preferRelativeResize="0"/>
          <p:nvPr/>
        </p:nvPicPr>
        <p:blipFill rotWithShape="1">
          <a:blip r:embed="rId4">
            <a:alphaModFix/>
          </a:blip>
          <a:srcRect b="60713" l="19283" r="0" t="16777"/>
          <a:stretch/>
        </p:blipFill>
        <p:spPr>
          <a:xfrm>
            <a:off x="1589425" y="3687199"/>
            <a:ext cx="5400850" cy="8471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6"/>
          <p:cNvSpPr txBox="1"/>
          <p:nvPr>
            <p:ph idx="1" type="body"/>
          </p:nvPr>
        </p:nvSpPr>
        <p:spPr>
          <a:xfrm>
            <a:off x="311700" y="528475"/>
            <a:ext cx="8520600" cy="404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In your remote SSH session, delete the file that you created on your volume.</a:t>
            </a:r>
            <a:endParaRPr sz="1200">
              <a:solidFill>
                <a:srgbClr val="333333"/>
              </a:solidFill>
              <a:highlight>
                <a:srgbClr val="FFFFFF"/>
              </a:highlight>
              <a:latin typeface="Open Sans"/>
              <a:ea typeface="Open Sans"/>
              <a:cs typeface="Open Sans"/>
              <a:sym typeface="Open Sans"/>
            </a:endParaRPr>
          </a:p>
          <a:p>
            <a:pPr indent="0" lvl="0" marL="38100" marR="38100" rtl="0" algn="l">
              <a:spcBef>
                <a:spcPts val="1200"/>
              </a:spcBef>
              <a:spcAft>
                <a:spcPts val="0"/>
              </a:spcAft>
              <a:buClr>
                <a:schemeClr val="dk1"/>
              </a:buClr>
              <a:buSzPts val="1100"/>
              <a:buFont typeface="Arial"/>
              <a:buNone/>
            </a:pPr>
            <a:r>
              <a:rPr lang="en-GB" sz="1100">
                <a:solidFill>
                  <a:srgbClr val="3300AA"/>
                </a:solidFill>
                <a:highlight>
                  <a:srgbClr val="F8F8F8"/>
                </a:highlight>
              </a:rPr>
              <a:t>sudo</a:t>
            </a:r>
            <a:r>
              <a:rPr lang="en-GB" sz="1100">
                <a:solidFill>
                  <a:srgbClr val="333333"/>
                </a:solidFill>
                <a:highlight>
                  <a:srgbClr val="F8F8F8"/>
                </a:highlight>
              </a:rPr>
              <a:t> </a:t>
            </a:r>
            <a:r>
              <a:rPr lang="en-GB" sz="1100">
                <a:solidFill>
                  <a:srgbClr val="3300AA"/>
                </a:solidFill>
                <a:highlight>
                  <a:srgbClr val="F8F8F8"/>
                </a:highlight>
              </a:rPr>
              <a:t>rm</a:t>
            </a:r>
            <a:r>
              <a:rPr lang="en-GB" sz="1100">
                <a:solidFill>
                  <a:srgbClr val="333333"/>
                </a:solidFill>
                <a:highlight>
                  <a:srgbClr val="F8F8F8"/>
                </a:highlight>
              </a:rPr>
              <a:t> /mnt/data-store/file.txt</a:t>
            </a:r>
            <a:endParaRPr sz="1100">
              <a:solidFill>
                <a:srgbClr val="333333"/>
              </a:solidFill>
              <a:highlight>
                <a:srgbClr val="F8F8F8"/>
              </a:highlight>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Verify that the file has been deleted.</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100">
                <a:solidFill>
                  <a:srgbClr val="3300AA"/>
                </a:solidFill>
                <a:highlight>
                  <a:srgbClr val="F8F8F8"/>
                </a:highlight>
                <a:latin typeface="Courier New"/>
                <a:ea typeface="Courier New"/>
                <a:cs typeface="Courier New"/>
                <a:sym typeface="Courier New"/>
              </a:rPr>
              <a:t>ls</a:t>
            </a:r>
            <a:r>
              <a:rPr lang="en-GB" sz="1100">
                <a:solidFill>
                  <a:srgbClr val="333333"/>
                </a:solidFill>
                <a:highlight>
                  <a:srgbClr val="F8F8F8"/>
                </a:highlight>
                <a:latin typeface="Courier New"/>
                <a:ea typeface="Courier New"/>
                <a:cs typeface="Courier New"/>
                <a:sym typeface="Courier New"/>
              </a:rPr>
              <a:t> /mnt/data-store/</a:t>
            </a:r>
            <a:endParaRPr sz="1100">
              <a:solidFill>
                <a:srgbClr val="333333"/>
              </a:solidFill>
              <a:highlight>
                <a:srgbClr val="F8F8F8"/>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Your file has been deleted.</a:t>
            </a:r>
            <a:endParaRPr sz="1100">
              <a:solidFill>
                <a:srgbClr val="333333"/>
              </a:solidFill>
              <a:highlight>
                <a:srgbClr val="F8F8F8"/>
              </a:highlight>
              <a:latin typeface="Courier New"/>
              <a:ea typeface="Courier New"/>
              <a:cs typeface="Courier New"/>
              <a:sym typeface="Courier New"/>
            </a:endParaRPr>
          </a:p>
          <a:p>
            <a:pPr indent="0" lvl="0" marL="0" rtl="0" algn="l">
              <a:spcBef>
                <a:spcPts val="120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528" name="Google Shape;528;p86"/>
          <p:cNvPicPr preferRelativeResize="0"/>
          <p:nvPr/>
        </p:nvPicPr>
        <p:blipFill rotWithShape="1">
          <a:blip r:embed="rId3">
            <a:alphaModFix/>
          </a:blip>
          <a:srcRect b="73726" l="6821" r="42644" t="10273"/>
          <a:stretch/>
        </p:blipFill>
        <p:spPr>
          <a:xfrm>
            <a:off x="574975" y="2767400"/>
            <a:ext cx="8018798" cy="14280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6: Restore the Amazon EBS Snapshot</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534" name="Google Shape;534;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43000"/>
              </a:lnSpc>
              <a:spcBef>
                <a:spcPts val="1400"/>
              </a:spcBef>
              <a:spcAft>
                <a:spcPts val="0"/>
              </a:spcAft>
              <a:buClr>
                <a:schemeClr val="dk1"/>
              </a:buClr>
              <a:buSzPts val="1100"/>
              <a:buFont typeface="Arial"/>
              <a:buNone/>
            </a:pPr>
            <a:r>
              <a:rPr b="1" lang="en-GB" sz="1950">
                <a:solidFill>
                  <a:srgbClr val="333333"/>
                </a:solidFill>
                <a:highlight>
                  <a:srgbClr val="FFFFFF"/>
                </a:highlight>
                <a:latin typeface="Open Sans"/>
                <a:ea typeface="Open Sans"/>
                <a:cs typeface="Open Sans"/>
                <a:sym typeface="Open Sans"/>
              </a:rPr>
              <a:t>Create a Volume Using Your Snapshot</a:t>
            </a:r>
            <a:endParaRPr b="1" sz="1950">
              <a:solidFill>
                <a:srgbClr val="333333"/>
              </a:solidFill>
              <a:highlight>
                <a:srgbClr val="FFFFFF"/>
              </a:highlight>
              <a:latin typeface="Open Sans"/>
              <a:ea typeface="Open Sans"/>
              <a:cs typeface="Open Sans"/>
              <a:sym typeface="Open Sans"/>
            </a:endParaRPr>
          </a:p>
          <a:p>
            <a:pPr indent="-304800" lvl="0" marL="457200" rtl="0" algn="l">
              <a:spcBef>
                <a:spcPts val="1000"/>
              </a:spcBef>
              <a:spcAft>
                <a:spcPts val="0"/>
              </a:spcAft>
              <a:buClr>
                <a:srgbClr val="333333"/>
              </a:buClr>
              <a:buSzPts val="1200"/>
              <a:buFont typeface="Open Sans"/>
              <a:buAutoNum type="arabicPeriod" startAt="44"/>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AWS Management Console</a:t>
            </a:r>
            <a:r>
              <a:rPr lang="en-GB" sz="1200">
                <a:solidFill>
                  <a:srgbClr val="333333"/>
                </a:solidFill>
                <a:highlight>
                  <a:srgbClr val="FFFFFF"/>
                </a:highlight>
                <a:latin typeface="Open Sans"/>
                <a:ea typeface="Open Sans"/>
                <a:cs typeface="Open Sans"/>
                <a:sym typeface="Open Sans"/>
              </a:rPr>
              <a:t>, select </a:t>
            </a:r>
            <a:r>
              <a:rPr b="1" lang="en-GB" sz="1200">
                <a:solidFill>
                  <a:srgbClr val="333333"/>
                </a:solidFill>
                <a:highlight>
                  <a:srgbClr val="FFFFFF"/>
                </a:highlight>
                <a:latin typeface="Open Sans"/>
                <a:ea typeface="Open Sans"/>
                <a:cs typeface="Open Sans"/>
                <a:sym typeface="Open Sans"/>
              </a:rPr>
              <a:t>My Snapshot</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4"/>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Actions</a:t>
            </a:r>
            <a:r>
              <a:rPr lang="en-GB" sz="1200">
                <a:solidFill>
                  <a:srgbClr val="333333"/>
                </a:solidFill>
                <a:highlight>
                  <a:srgbClr val="FFFFFF"/>
                </a:highlight>
                <a:latin typeface="Open Sans"/>
                <a:ea typeface="Open Sans"/>
                <a:cs typeface="Open Sans"/>
                <a:sym typeface="Open Sans"/>
              </a:rPr>
              <a:t> menu, select </a:t>
            </a:r>
            <a:r>
              <a:rPr b="1" lang="en-GB" sz="1200">
                <a:solidFill>
                  <a:srgbClr val="333333"/>
                </a:solidFill>
                <a:highlight>
                  <a:srgbClr val="FFFFFF"/>
                </a:highlight>
                <a:latin typeface="Open Sans"/>
                <a:ea typeface="Open Sans"/>
                <a:cs typeface="Open Sans"/>
                <a:sym typeface="Open Sans"/>
              </a:rPr>
              <a:t>Create volume from snapshot</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4"/>
            </a:pPr>
            <a:r>
              <a:rPr lang="en-GB" sz="1200">
                <a:solidFill>
                  <a:srgbClr val="333333"/>
                </a:solidFill>
                <a:highlight>
                  <a:srgbClr val="FFFFFF"/>
                </a:highlight>
                <a:latin typeface="Open Sans"/>
                <a:ea typeface="Open Sans"/>
                <a:cs typeface="Open Sans"/>
                <a:sym typeface="Open Sans"/>
              </a:rPr>
              <a:t>For </a:t>
            </a:r>
            <a:r>
              <a:rPr b="1" lang="en-GB" sz="1200">
                <a:solidFill>
                  <a:srgbClr val="333333"/>
                </a:solidFill>
                <a:highlight>
                  <a:srgbClr val="FFFFFF"/>
                </a:highlight>
                <a:latin typeface="Open Sans"/>
                <a:ea typeface="Open Sans"/>
                <a:cs typeface="Open Sans"/>
                <a:sym typeface="Open Sans"/>
              </a:rPr>
              <a:t>Availability Zone</a:t>
            </a:r>
            <a:r>
              <a:rPr lang="en-GB" sz="1200">
                <a:solidFill>
                  <a:srgbClr val="333333"/>
                </a:solidFill>
                <a:highlight>
                  <a:srgbClr val="FFFFFF"/>
                </a:highlight>
                <a:latin typeface="Open Sans"/>
                <a:ea typeface="Open Sans"/>
                <a:cs typeface="Open Sans"/>
                <a:sym typeface="Open Sans"/>
              </a:rPr>
              <a:t> Select the same availability zone that you used earlier.</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4"/>
            </a:pPr>
            <a:r>
              <a:rPr lang="en-GB" sz="1200">
                <a:solidFill>
                  <a:srgbClr val="333333"/>
                </a:solidFill>
                <a:highlight>
                  <a:srgbClr val="FFFFFF"/>
                </a:highlight>
                <a:latin typeface="Open Sans"/>
                <a:ea typeface="Open Sans"/>
                <a:cs typeface="Open Sans"/>
                <a:sym typeface="Open Sans"/>
              </a:rPr>
              <a:t>Choose </a:t>
            </a:r>
            <a:r>
              <a:rPr b="1" lang="en-GB" sz="1100">
                <a:solidFill>
                  <a:srgbClr val="545B64"/>
                </a:solidFill>
                <a:highlight>
                  <a:srgbClr val="FFFFFF"/>
                </a:highlight>
                <a:latin typeface="Open Sans"/>
                <a:ea typeface="Open Sans"/>
                <a:cs typeface="Open Sans"/>
                <a:sym typeface="Open Sans"/>
              </a:rPr>
              <a:t>Add tag</a:t>
            </a:r>
            <a:r>
              <a:rPr lang="en-GB" sz="1200">
                <a:solidFill>
                  <a:srgbClr val="333333"/>
                </a:solidFill>
                <a:highlight>
                  <a:srgbClr val="FFFFFF"/>
                </a:highlight>
                <a:latin typeface="Open Sans"/>
                <a:ea typeface="Open Sans"/>
                <a:cs typeface="Open Sans"/>
                <a:sym typeface="Open Sans"/>
              </a:rPr>
              <a:t> then configure:</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Key:</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Name</a:t>
            </a:r>
            <a:endParaRPr sz="1100">
              <a:solidFill>
                <a:srgbClr val="188038"/>
              </a:solidFill>
              <a:highlight>
                <a:srgbClr val="F3F4F4"/>
              </a:highlight>
              <a:latin typeface="Roboto Mono"/>
              <a:ea typeface="Roboto Mono"/>
              <a:cs typeface="Roboto Mono"/>
              <a:sym typeface="Roboto Mono"/>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Value:</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Restored Volume</a:t>
            </a:r>
            <a:endParaRPr sz="1100">
              <a:solidFill>
                <a:srgbClr val="188038"/>
              </a:solidFill>
              <a:highlight>
                <a:srgbClr val="F3F4F4"/>
              </a:highlight>
              <a:latin typeface="Roboto Mono"/>
              <a:ea typeface="Roboto Mono"/>
              <a:cs typeface="Roboto Mono"/>
              <a:sym typeface="Roboto Mono"/>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Create volume</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88"/>
          <p:cNvPicPr preferRelativeResize="0"/>
          <p:nvPr/>
        </p:nvPicPr>
        <p:blipFill rotWithShape="1">
          <a:blip r:embed="rId3">
            <a:alphaModFix/>
          </a:blip>
          <a:srcRect b="9189" l="1228" r="61207" t="4766"/>
          <a:stretch/>
        </p:blipFill>
        <p:spPr>
          <a:xfrm>
            <a:off x="2194550" y="165400"/>
            <a:ext cx="3788050" cy="48804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43000"/>
              </a:lnSpc>
              <a:spcBef>
                <a:spcPts val="1400"/>
              </a:spcBef>
              <a:spcAft>
                <a:spcPts val="0"/>
              </a:spcAft>
              <a:buClr>
                <a:schemeClr val="dk1"/>
              </a:buClr>
              <a:buSzPct val="56410"/>
              <a:buFont typeface="Arial"/>
              <a:buNone/>
            </a:pPr>
            <a:r>
              <a:rPr b="1" lang="en-GB" sz="1950">
                <a:solidFill>
                  <a:srgbClr val="333333"/>
                </a:solidFill>
                <a:highlight>
                  <a:srgbClr val="FFFFFF"/>
                </a:highlight>
                <a:latin typeface="Open Sans"/>
                <a:ea typeface="Open Sans"/>
                <a:cs typeface="Open Sans"/>
                <a:sym typeface="Open Sans"/>
              </a:rPr>
              <a:t>Attach the Restored Volume to Your EC2 Instance</a:t>
            </a:r>
            <a:endParaRPr b="1" sz="195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545" name="Google Shape;545;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Clr>
                <a:srgbClr val="333333"/>
              </a:buClr>
              <a:buSzPts val="1200"/>
              <a:buFont typeface="Open Sans"/>
              <a:buAutoNum type="arabicPeriod" startAt="48"/>
            </a:pPr>
            <a:r>
              <a:rPr lang="en-GB" sz="1200">
                <a:solidFill>
                  <a:srgbClr val="333333"/>
                </a:solidFill>
                <a:highlight>
                  <a:srgbClr val="FFFFFF"/>
                </a:highlight>
                <a:latin typeface="Open Sans"/>
                <a:ea typeface="Open Sans"/>
                <a:cs typeface="Open Sans"/>
                <a:sym typeface="Open Sans"/>
              </a:rPr>
              <a:t>In the left navigation pane, choose </a:t>
            </a:r>
            <a:r>
              <a:rPr b="1" lang="en-GB" sz="1200">
                <a:solidFill>
                  <a:srgbClr val="333333"/>
                </a:solidFill>
                <a:highlight>
                  <a:srgbClr val="FFFFFF"/>
                </a:highlight>
                <a:latin typeface="Open Sans"/>
                <a:ea typeface="Open Sans"/>
                <a:cs typeface="Open Sans"/>
                <a:sym typeface="Open Sans"/>
              </a:rPr>
              <a:t>Volumes</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8"/>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Restored Volume</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8"/>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Actions</a:t>
            </a:r>
            <a:r>
              <a:rPr lang="en-GB" sz="1200">
                <a:solidFill>
                  <a:srgbClr val="333333"/>
                </a:solidFill>
                <a:highlight>
                  <a:srgbClr val="FFFFFF"/>
                </a:highlight>
                <a:latin typeface="Open Sans"/>
                <a:ea typeface="Open Sans"/>
                <a:cs typeface="Open Sans"/>
                <a:sym typeface="Open Sans"/>
              </a:rPr>
              <a:t> menu, select </a:t>
            </a:r>
            <a:r>
              <a:rPr b="1" lang="en-GB" sz="1200">
                <a:solidFill>
                  <a:srgbClr val="333333"/>
                </a:solidFill>
                <a:highlight>
                  <a:srgbClr val="FFFFFF"/>
                </a:highlight>
                <a:latin typeface="Open Sans"/>
                <a:ea typeface="Open Sans"/>
                <a:cs typeface="Open Sans"/>
                <a:sym typeface="Open Sans"/>
              </a:rPr>
              <a:t>Attach volume</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8"/>
            </a:pPr>
            <a:r>
              <a:rPr lang="en-GB" sz="1200">
                <a:solidFill>
                  <a:srgbClr val="333333"/>
                </a:solidFill>
                <a:highlight>
                  <a:srgbClr val="FFFFFF"/>
                </a:highlight>
                <a:latin typeface="Open Sans"/>
                <a:ea typeface="Open Sans"/>
                <a:cs typeface="Open Sans"/>
                <a:sym typeface="Open Sans"/>
              </a:rPr>
              <a:t>Choose the </a:t>
            </a:r>
            <a:r>
              <a:rPr b="1" lang="en-GB" sz="1200">
                <a:solidFill>
                  <a:srgbClr val="333333"/>
                </a:solidFill>
                <a:highlight>
                  <a:srgbClr val="FFFFFF"/>
                </a:highlight>
                <a:latin typeface="Open Sans"/>
                <a:ea typeface="Open Sans"/>
                <a:cs typeface="Open Sans"/>
                <a:sym typeface="Open Sans"/>
              </a:rPr>
              <a:t>Instance</a:t>
            </a:r>
            <a:r>
              <a:rPr lang="en-GB" sz="1200">
                <a:solidFill>
                  <a:srgbClr val="333333"/>
                </a:solidFill>
                <a:highlight>
                  <a:srgbClr val="FFFFFF"/>
                </a:highlight>
                <a:latin typeface="Open Sans"/>
                <a:ea typeface="Open Sans"/>
                <a:cs typeface="Open Sans"/>
                <a:sym typeface="Open Sans"/>
              </a:rPr>
              <a:t> field, then select the (Lab) instance that appears.</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Note that the </a:t>
            </a:r>
            <a:r>
              <a:rPr b="1" lang="en-GB" sz="1200">
                <a:solidFill>
                  <a:srgbClr val="333333"/>
                </a:solidFill>
                <a:highlight>
                  <a:srgbClr val="FFFFFF"/>
                </a:highlight>
                <a:latin typeface="Open Sans"/>
                <a:ea typeface="Open Sans"/>
                <a:cs typeface="Open Sans"/>
                <a:sym typeface="Open Sans"/>
              </a:rPr>
              <a:t>Device</a:t>
            </a:r>
            <a:r>
              <a:rPr lang="en-GB" sz="1200">
                <a:solidFill>
                  <a:srgbClr val="333333"/>
                </a:solidFill>
                <a:highlight>
                  <a:srgbClr val="FFFFFF"/>
                </a:highlight>
                <a:latin typeface="Open Sans"/>
                <a:ea typeface="Open Sans"/>
                <a:cs typeface="Open Sans"/>
                <a:sym typeface="Open Sans"/>
              </a:rPr>
              <a:t> field is set to </a:t>
            </a:r>
            <a:r>
              <a:rPr i="1" lang="en-GB" sz="1200">
                <a:solidFill>
                  <a:srgbClr val="333333"/>
                </a:solidFill>
                <a:highlight>
                  <a:srgbClr val="FFFFFF"/>
                </a:highlight>
                <a:latin typeface="Open Sans"/>
                <a:ea typeface="Open Sans"/>
                <a:cs typeface="Open Sans"/>
                <a:sym typeface="Open Sans"/>
              </a:rPr>
              <a:t>/dev/sdg</a:t>
            </a:r>
            <a:r>
              <a:rPr lang="en-GB" sz="1200">
                <a:solidFill>
                  <a:srgbClr val="333333"/>
                </a:solidFill>
                <a:highlight>
                  <a:srgbClr val="FFFFFF"/>
                </a:highlight>
                <a:latin typeface="Open Sans"/>
                <a:ea typeface="Open Sans"/>
                <a:cs typeface="Open Sans"/>
                <a:sym typeface="Open Sans"/>
              </a:rPr>
              <a:t>. You will use this device identifier in a later task.</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 </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48"/>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Attach volume</a:t>
            </a:r>
            <a:br>
              <a:rPr b="1" lang="en-GB" sz="1100">
                <a:solidFill>
                  <a:srgbClr val="FFFFFF"/>
                </a:solidFill>
                <a:highlight>
                  <a:srgbClr val="EC7211"/>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The volume state is now </a:t>
            </a:r>
            <a:r>
              <a:rPr i="1" lang="en-GB" sz="1200">
                <a:solidFill>
                  <a:srgbClr val="333333"/>
                </a:solidFill>
                <a:highlight>
                  <a:srgbClr val="FFFFFF"/>
                </a:highlight>
                <a:latin typeface="Open Sans"/>
                <a:ea typeface="Open Sans"/>
                <a:cs typeface="Open Sans"/>
                <a:sym typeface="Open Sans"/>
              </a:rPr>
              <a:t>in-use</a:t>
            </a:r>
            <a:r>
              <a:rPr lang="en-GB" sz="1200">
                <a:solidFill>
                  <a:srgbClr val="333333"/>
                </a:solidFill>
                <a:highlight>
                  <a:srgbClr val="FFFFFF"/>
                </a:highlight>
                <a:latin typeface="Open Sans"/>
                <a:ea typeface="Open Sans"/>
                <a:cs typeface="Open Sans"/>
                <a:sym typeface="Open Sans"/>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90"/>
          <p:cNvPicPr preferRelativeResize="0"/>
          <p:nvPr/>
        </p:nvPicPr>
        <p:blipFill rotWithShape="1">
          <a:blip r:embed="rId3">
            <a:alphaModFix/>
          </a:blip>
          <a:srcRect b="14943" l="2639" r="51777" t="14270"/>
          <a:stretch/>
        </p:blipFill>
        <p:spPr>
          <a:xfrm>
            <a:off x="1613650" y="262225"/>
            <a:ext cx="5433950" cy="4746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1"/>
          <p:cNvSpPr txBox="1"/>
          <p:nvPr>
            <p:ph idx="1" type="body"/>
          </p:nvPr>
        </p:nvSpPr>
        <p:spPr>
          <a:xfrm>
            <a:off x="311700" y="528475"/>
            <a:ext cx="8520600" cy="4040400"/>
          </a:xfrm>
          <a:prstGeom prst="rect">
            <a:avLst/>
          </a:prstGeom>
        </p:spPr>
        <p:txBody>
          <a:bodyPr anchorCtr="0" anchor="t" bIns="91425" lIns="91425" spcFirstLastPara="1" rIns="91425" wrap="square" tIns="91425">
            <a:normAutofit/>
          </a:bodyPr>
          <a:lstStyle/>
          <a:p>
            <a:pPr indent="0" lvl="0" marL="0" rtl="0" algn="l">
              <a:lnSpc>
                <a:spcPct val="143000"/>
              </a:lnSpc>
              <a:spcBef>
                <a:spcPts val="1400"/>
              </a:spcBef>
              <a:spcAft>
                <a:spcPts val="0"/>
              </a:spcAft>
              <a:buClr>
                <a:schemeClr val="dk1"/>
              </a:buClr>
              <a:buSzPts val="1100"/>
              <a:buFont typeface="Arial"/>
              <a:buNone/>
            </a:pPr>
            <a:r>
              <a:rPr b="1" lang="en-GB" sz="1950">
                <a:solidFill>
                  <a:srgbClr val="333333"/>
                </a:solidFill>
                <a:highlight>
                  <a:srgbClr val="FFFFFF"/>
                </a:highlight>
                <a:latin typeface="Open Sans"/>
                <a:ea typeface="Open Sans"/>
                <a:cs typeface="Open Sans"/>
                <a:sym typeface="Open Sans"/>
              </a:rPr>
              <a:t>Mount the Restored Volume</a:t>
            </a:r>
            <a:endParaRPr b="1" sz="1950">
              <a:solidFill>
                <a:srgbClr val="333333"/>
              </a:solidFill>
              <a:highlight>
                <a:srgbClr val="FFFFFF"/>
              </a:highlight>
              <a:latin typeface="Open Sans"/>
              <a:ea typeface="Open Sans"/>
              <a:cs typeface="Open Sans"/>
              <a:sym typeface="Open Sans"/>
            </a:endParaRPr>
          </a:p>
          <a:p>
            <a:pPr indent="0" lvl="0" marL="0" marR="38100" rtl="0" algn="l">
              <a:spcBef>
                <a:spcPts val="2100"/>
              </a:spcBef>
              <a:spcAft>
                <a:spcPts val="0"/>
              </a:spcAft>
              <a:buNone/>
            </a:pPr>
            <a:r>
              <a:rPr lang="en-GB" sz="1200">
                <a:solidFill>
                  <a:srgbClr val="333333"/>
                </a:solidFill>
                <a:highlight>
                  <a:srgbClr val="FFFFFF"/>
                </a:highlight>
                <a:latin typeface="Open Sans"/>
                <a:ea typeface="Open Sans"/>
                <a:cs typeface="Open Sans"/>
                <a:sym typeface="Open Sans"/>
              </a:rPr>
              <a:t>Create a directory for mounting the new storage volume:</a:t>
            </a:r>
            <a:endParaRPr sz="1200">
              <a:solidFill>
                <a:srgbClr val="333333"/>
              </a:solidFill>
              <a:highlight>
                <a:srgbClr val="FFFFFF"/>
              </a:highlight>
              <a:latin typeface="Open Sans"/>
              <a:ea typeface="Open Sans"/>
              <a:cs typeface="Open Sans"/>
              <a:sym typeface="Open Sans"/>
            </a:endParaRPr>
          </a:p>
          <a:p>
            <a:pPr indent="0" lvl="0" marL="0" marR="38100" rtl="0" algn="l">
              <a:spcBef>
                <a:spcPts val="2100"/>
              </a:spcBef>
              <a:spcAft>
                <a:spcPts val="0"/>
              </a:spcAft>
              <a:buNone/>
            </a:pPr>
            <a:r>
              <a:rPr lang="en-GB" sz="1100">
                <a:solidFill>
                  <a:srgbClr val="3300AA"/>
                </a:solidFill>
                <a:highlight>
                  <a:srgbClr val="F8F8F8"/>
                </a:highlight>
                <a:latin typeface="Open Sans"/>
                <a:ea typeface="Open Sans"/>
                <a:cs typeface="Open Sans"/>
                <a:sym typeface="Open Sans"/>
              </a:rPr>
              <a:t>sudo</a:t>
            </a:r>
            <a:r>
              <a:rPr lang="en-GB" sz="1100">
                <a:solidFill>
                  <a:srgbClr val="333333"/>
                </a:solidFill>
                <a:highlight>
                  <a:srgbClr val="F8F8F8"/>
                </a:highlight>
                <a:latin typeface="Open Sans"/>
                <a:ea typeface="Open Sans"/>
                <a:cs typeface="Open Sans"/>
                <a:sym typeface="Open Sans"/>
              </a:rPr>
              <a:t> </a:t>
            </a:r>
            <a:r>
              <a:rPr lang="en-GB" sz="1100">
                <a:solidFill>
                  <a:srgbClr val="3300AA"/>
                </a:solidFill>
                <a:highlight>
                  <a:srgbClr val="F8F8F8"/>
                </a:highlight>
                <a:latin typeface="Open Sans"/>
                <a:ea typeface="Open Sans"/>
                <a:cs typeface="Open Sans"/>
                <a:sym typeface="Open Sans"/>
              </a:rPr>
              <a:t>mkdir</a:t>
            </a:r>
            <a:r>
              <a:rPr lang="en-GB" sz="1100">
                <a:solidFill>
                  <a:srgbClr val="333333"/>
                </a:solidFill>
                <a:highlight>
                  <a:srgbClr val="F8F8F8"/>
                </a:highlight>
                <a:latin typeface="Open Sans"/>
                <a:ea typeface="Open Sans"/>
                <a:cs typeface="Open Sans"/>
                <a:sym typeface="Open Sans"/>
              </a:rPr>
              <a:t> /mnt/data-store2</a:t>
            </a:r>
            <a:endParaRPr sz="1100">
              <a:solidFill>
                <a:srgbClr val="333333"/>
              </a:solidFill>
              <a:highlight>
                <a:srgbClr val="F8F8F8"/>
              </a:highlight>
              <a:latin typeface="Open Sans"/>
              <a:ea typeface="Open Sans"/>
              <a:cs typeface="Open Sans"/>
              <a:sym typeface="Open Sans"/>
            </a:endParaRPr>
          </a:p>
          <a:p>
            <a:pPr indent="0" lvl="0" marL="0" rtl="0" algn="l">
              <a:spcBef>
                <a:spcPts val="2100"/>
              </a:spcBef>
              <a:spcAft>
                <a:spcPts val="0"/>
              </a:spcAft>
              <a:buNone/>
            </a:pPr>
            <a:r>
              <a:rPr lang="en-GB" sz="1200">
                <a:solidFill>
                  <a:srgbClr val="333333"/>
                </a:solidFill>
                <a:highlight>
                  <a:srgbClr val="FFFFFF"/>
                </a:highlight>
                <a:latin typeface="Open Sans"/>
                <a:ea typeface="Open Sans"/>
                <a:cs typeface="Open Sans"/>
                <a:sym typeface="Open Sans"/>
              </a:rPr>
              <a:t>Mount the new volume:</a:t>
            </a:r>
            <a:endParaRPr sz="1200">
              <a:solidFill>
                <a:srgbClr val="333333"/>
              </a:solidFill>
              <a:highlight>
                <a:srgbClr val="FFFFFF"/>
              </a:highlight>
              <a:latin typeface="Open Sans"/>
              <a:ea typeface="Open Sans"/>
              <a:cs typeface="Open Sans"/>
              <a:sym typeface="Open Sans"/>
            </a:endParaRPr>
          </a:p>
          <a:p>
            <a:pPr indent="0" lvl="0" marL="0" marR="63500" rtl="0" algn="l">
              <a:spcBef>
                <a:spcPts val="2100"/>
              </a:spcBef>
              <a:spcAft>
                <a:spcPts val="0"/>
              </a:spcAft>
              <a:buNone/>
            </a:pPr>
            <a:r>
              <a:rPr lang="en-GB" sz="1100">
                <a:solidFill>
                  <a:srgbClr val="3300AA"/>
                </a:solidFill>
                <a:highlight>
                  <a:srgbClr val="F8F8F8"/>
                </a:highlight>
                <a:latin typeface="Open Sans"/>
                <a:ea typeface="Open Sans"/>
                <a:cs typeface="Open Sans"/>
                <a:sym typeface="Open Sans"/>
              </a:rPr>
              <a:t>sudo</a:t>
            </a:r>
            <a:r>
              <a:rPr lang="en-GB" sz="1100">
                <a:solidFill>
                  <a:srgbClr val="333333"/>
                </a:solidFill>
                <a:highlight>
                  <a:srgbClr val="F8F8F8"/>
                </a:highlight>
                <a:latin typeface="Open Sans"/>
                <a:ea typeface="Open Sans"/>
                <a:cs typeface="Open Sans"/>
                <a:sym typeface="Open Sans"/>
              </a:rPr>
              <a:t> mount /dev/sdg /mnt/data-store2</a:t>
            </a:r>
            <a:endParaRPr sz="1100">
              <a:solidFill>
                <a:srgbClr val="333333"/>
              </a:solidFill>
              <a:highlight>
                <a:srgbClr val="F8F8F8"/>
              </a:highlight>
              <a:latin typeface="Open Sans"/>
              <a:ea typeface="Open Sans"/>
              <a:cs typeface="Open Sans"/>
              <a:sym typeface="Open Sans"/>
            </a:endParaRPr>
          </a:p>
          <a:p>
            <a:pPr indent="0" lvl="0" marL="0" rtl="0" algn="l">
              <a:spcBef>
                <a:spcPts val="2100"/>
              </a:spcBef>
              <a:spcAft>
                <a:spcPts val="0"/>
              </a:spcAft>
              <a:buNone/>
            </a:pPr>
            <a:r>
              <a:rPr lang="en-GB" sz="1200">
                <a:solidFill>
                  <a:srgbClr val="333333"/>
                </a:solidFill>
                <a:highlight>
                  <a:srgbClr val="FFFFFF"/>
                </a:highlight>
                <a:latin typeface="Open Sans"/>
                <a:ea typeface="Open Sans"/>
                <a:cs typeface="Open Sans"/>
                <a:sym typeface="Open Sans"/>
              </a:rPr>
              <a:t>Verify that volume you mounted has the file that you created earlier.</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100">
                <a:solidFill>
                  <a:srgbClr val="3300AA"/>
                </a:solidFill>
                <a:highlight>
                  <a:srgbClr val="F8F8F8"/>
                </a:highlight>
                <a:latin typeface="Open Sans"/>
                <a:ea typeface="Open Sans"/>
                <a:cs typeface="Open Sans"/>
                <a:sym typeface="Open Sans"/>
              </a:rPr>
              <a:t>ls</a:t>
            </a:r>
            <a:r>
              <a:rPr lang="en-GB" sz="1100">
                <a:solidFill>
                  <a:srgbClr val="333333"/>
                </a:solidFill>
                <a:highlight>
                  <a:srgbClr val="F8F8F8"/>
                </a:highlight>
                <a:latin typeface="Open Sans"/>
                <a:ea typeface="Open Sans"/>
                <a:cs typeface="Open Sans"/>
                <a:sym typeface="Open Sans"/>
              </a:rPr>
              <a:t> /mnt/data-store2/</a:t>
            </a:r>
            <a:endParaRPr sz="1100">
              <a:solidFill>
                <a:srgbClr val="333333"/>
              </a:solidFill>
              <a:highlight>
                <a:srgbClr val="F8F8F8"/>
              </a:highlight>
              <a:latin typeface="Open Sans"/>
              <a:ea typeface="Open Sans"/>
              <a:cs typeface="Open Sans"/>
              <a:sym typeface="Open Sans"/>
            </a:endParaRPr>
          </a:p>
          <a:p>
            <a:pPr indent="0" lvl="0" marL="0" rtl="0" algn="l">
              <a:spcBef>
                <a:spcPts val="1000"/>
              </a:spcBef>
              <a:spcAft>
                <a:spcPts val="1000"/>
              </a:spcAft>
              <a:buNone/>
            </a:pPr>
            <a:r>
              <a:rPr lang="en-GB" sz="1200">
                <a:solidFill>
                  <a:srgbClr val="333333"/>
                </a:solidFill>
                <a:highlight>
                  <a:srgbClr val="FFFFFF"/>
                </a:highlight>
                <a:latin typeface="Open Sans"/>
                <a:ea typeface="Open Sans"/>
                <a:cs typeface="Open Sans"/>
                <a:sym typeface="Open Sans"/>
              </a:rPr>
              <a:t>You should see file.txt.</a:t>
            </a:r>
            <a:endParaRPr/>
          </a:p>
        </p:txBody>
      </p:sp>
      <p:pic>
        <p:nvPicPr>
          <p:cNvPr id="556" name="Google Shape;556;p91"/>
          <p:cNvPicPr preferRelativeResize="0"/>
          <p:nvPr/>
        </p:nvPicPr>
        <p:blipFill rotWithShape="1">
          <a:blip r:embed="rId3">
            <a:alphaModFix/>
          </a:blip>
          <a:srcRect b="71217" l="6856" r="42353" t="10274"/>
          <a:stretch/>
        </p:blipFill>
        <p:spPr>
          <a:xfrm>
            <a:off x="2472925" y="3614600"/>
            <a:ext cx="5844773" cy="1198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 type="body"/>
          </p:nvPr>
        </p:nvSpPr>
        <p:spPr>
          <a:xfrm>
            <a:off x="311700" y="0"/>
            <a:ext cx="8756400" cy="5143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100">
                <a:solidFill>
                  <a:schemeClr val="dk1"/>
                </a:solidFill>
              </a:rPr>
              <a:t>Under </a:t>
            </a:r>
            <a:r>
              <a:rPr b="1" lang="en-GB" sz="1100">
                <a:solidFill>
                  <a:schemeClr val="dk1"/>
                </a:solidFill>
              </a:rPr>
              <a:t>Firewall (security groups)</a:t>
            </a:r>
            <a:r>
              <a:rPr lang="en-GB" sz="1100">
                <a:solidFill>
                  <a:schemeClr val="dk1"/>
                </a:solidFill>
              </a:rPr>
              <a:t>, choose </a:t>
            </a:r>
            <a:r>
              <a:rPr b="1" lang="en-GB" sz="1100">
                <a:solidFill>
                  <a:schemeClr val="dk1"/>
                </a:solidFill>
              </a:rPr>
              <a:t>Create security group</a:t>
            </a:r>
            <a:r>
              <a:rPr lang="en-GB" sz="1100">
                <a:solidFill>
                  <a:schemeClr val="dk1"/>
                </a:solidFill>
              </a:rPr>
              <a:t> and configure</a:t>
            </a:r>
            <a:r>
              <a:rPr lang="en-GB" sz="1100">
                <a:solidFill>
                  <a:schemeClr val="dk1"/>
                </a:solidFill>
              </a:rPr>
              <a:t>:</a:t>
            </a:r>
            <a:endParaRPr sz="1100">
              <a:solidFill>
                <a:schemeClr val="dk1"/>
              </a:solidFill>
            </a:endParaRPr>
          </a:p>
          <a:p>
            <a:pPr indent="0" lvl="0" marL="0" rtl="0" algn="l">
              <a:spcBef>
                <a:spcPts val="1200"/>
              </a:spcBef>
              <a:spcAft>
                <a:spcPts val="0"/>
              </a:spcAft>
              <a:buNone/>
            </a:pPr>
            <a:r>
              <a:rPr b="1" lang="en-GB" sz="1100">
                <a:solidFill>
                  <a:schemeClr val="dk1"/>
                </a:solidFill>
              </a:rPr>
              <a:t>Security group name:</a:t>
            </a:r>
            <a:r>
              <a:rPr lang="en-GB" sz="1100">
                <a:solidFill>
                  <a:schemeClr val="dk1"/>
                </a:solidFill>
              </a:rPr>
              <a:t> </a:t>
            </a:r>
            <a:r>
              <a:rPr lang="en-GB" sz="1100">
                <a:solidFill>
                  <a:srgbClr val="188038"/>
                </a:solidFill>
                <a:latin typeface="Roboto Mono"/>
                <a:ea typeface="Roboto Mono"/>
                <a:cs typeface="Roboto Mono"/>
                <a:sym typeface="Roboto Mono"/>
              </a:rPr>
              <a:t>Web Server security group</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n-GB" sz="1100">
                <a:solidFill>
                  <a:schemeClr val="dk1"/>
                </a:solidFill>
              </a:rPr>
              <a:t>Description:</a:t>
            </a:r>
            <a:r>
              <a:rPr lang="en-GB" sz="1100">
                <a:solidFill>
                  <a:schemeClr val="dk1"/>
                </a:solidFill>
              </a:rPr>
              <a:t> </a:t>
            </a:r>
            <a:r>
              <a:rPr lang="en-GB" sz="1100">
                <a:solidFill>
                  <a:srgbClr val="188038"/>
                </a:solidFill>
                <a:latin typeface="Roboto Mono"/>
                <a:ea typeface="Roboto Mono"/>
                <a:cs typeface="Roboto Mono"/>
                <a:sym typeface="Roboto Mono"/>
              </a:rPr>
              <a:t>Security group for my web server</a:t>
            </a:r>
            <a:br>
              <a:rPr lang="en-GB" sz="1100">
                <a:solidFill>
                  <a:srgbClr val="188038"/>
                </a:solidFill>
                <a:latin typeface="Roboto Mono"/>
                <a:ea typeface="Roboto Mono"/>
                <a:cs typeface="Roboto Mono"/>
                <a:sym typeface="Roboto Mono"/>
              </a:rPr>
            </a:br>
            <a:r>
              <a:rPr lang="en-GB" sz="1100">
                <a:solidFill>
                  <a:schemeClr val="dk1"/>
                </a:solidFill>
              </a:rPr>
              <a:t>A security group acts as a virtual firewall that controls the</a:t>
            </a:r>
            <a:endParaRPr sz="1100">
              <a:solidFill>
                <a:schemeClr val="dk1"/>
              </a:solidFill>
            </a:endParaRPr>
          </a:p>
          <a:p>
            <a:pPr indent="0" lvl="0" marL="0" rtl="0" algn="l">
              <a:spcBef>
                <a:spcPts val="0"/>
              </a:spcBef>
              <a:spcAft>
                <a:spcPts val="0"/>
              </a:spcAft>
              <a:buNone/>
            </a:pPr>
            <a:r>
              <a:rPr lang="en-GB" sz="1100">
                <a:solidFill>
                  <a:schemeClr val="dk1"/>
                </a:solidFill>
              </a:rPr>
              <a:t> traffic for one or more instances. </a:t>
            </a:r>
            <a:endParaRPr sz="1100">
              <a:solidFill>
                <a:schemeClr val="dk1"/>
              </a:solidFill>
            </a:endParaRPr>
          </a:p>
          <a:p>
            <a:pPr indent="0" lvl="0" marL="0" rtl="0" algn="l">
              <a:spcBef>
                <a:spcPts val="1200"/>
              </a:spcBef>
              <a:spcAft>
                <a:spcPts val="0"/>
              </a:spcAft>
              <a:buNone/>
            </a:pPr>
            <a:r>
              <a:rPr lang="en-GB" sz="1100">
                <a:solidFill>
                  <a:schemeClr val="dk1"/>
                </a:solidFill>
              </a:rPr>
              <a:t>Under </a:t>
            </a:r>
            <a:r>
              <a:rPr b="1" lang="en-GB" sz="1100">
                <a:solidFill>
                  <a:schemeClr val="dk1"/>
                </a:solidFill>
              </a:rPr>
              <a:t>Inbound security group rules</a:t>
            </a:r>
            <a:r>
              <a:rPr lang="en-GB" sz="1100">
                <a:solidFill>
                  <a:schemeClr val="dk1"/>
                </a:solidFill>
              </a:rPr>
              <a:t>, notice that one rule </a:t>
            </a:r>
            <a:endParaRPr sz="1100">
              <a:solidFill>
                <a:schemeClr val="dk1"/>
              </a:solidFill>
            </a:endParaRPr>
          </a:p>
          <a:p>
            <a:pPr indent="0" lvl="0" marL="0" rtl="0" algn="l">
              <a:spcBef>
                <a:spcPts val="1200"/>
              </a:spcBef>
              <a:spcAft>
                <a:spcPts val="0"/>
              </a:spcAft>
              <a:buNone/>
            </a:pPr>
            <a:r>
              <a:rPr lang="en-GB" sz="1100">
                <a:solidFill>
                  <a:schemeClr val="dk1"/>
                </a:solidFill>
              </a:rPr>
              <a:t>exists. </a:t>
            </a:r>
            <a:r>
              <a:rPr b="1" lang="en-GB" sz="1100">
                <a:solidFill>
                  <a:schemeClr val="dk1"/>
                </a:solidFill>
              </a:rPr>
              <a:t>Remove</a:t>
            </a:r>
            <a:r>
              <a:rPr lang="en-GB" sz="1100">
                <a:solidFill>
                  <a:schemeClr val="dk1"/>
                </a:solidFill>
              </a:rPr>
              <a:t> this rule.</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pic>
        <p:nvPicPr>
          <p:cNvPr id="99" name="Google Shape;99;p20"/>
          <p:cNvPicPr preferRelativeResize="0"/>
          <p:nvPr/>
        </p:nvPicPr>
        <p:blipFill>
          <a:blip r:embed="rId3">
            <a:alphaModFix/>
          </a:blip>
          <a:stretch>
            <a:fillRect/>
          </a:stretch>
        </p:blipFill>
        <p:spPr>
          <a:xfrm>
            <a:off x="5702725" y="78275"/>
            <a:ext cx="2785276" cy="2916500"/>
          </a:xfrm>
          <a:prstGeom prst="rect">
            <a:avLst/>
          </a:prstGeom>
          <a:noFill/>
          <a:ln>
            <a:noFill/>
          </a:ln>
        </p:spPr>
      </p:pic>
      <p:pic>
        <p:nvPicPr>
          <p:cNvPr id="100" name="Google Shape;100;p20"/>
          <p:cNvPicPr preferRelativeResize="0"/>
          <p:nvPr/>
        </p:nvPicPr>
        <p:blipFill>
          <a:blip r:embed="rId4">
            <a:alphaModFix/>
          </a:blip>
          <a:stretch>
            <a:fillRect/>
          </a:stretch>
        </p:blipFill>
        <p:spPr>
          <a:xfrm>
            <a:off x="2230275" y="1933125"/>
            <a:ext cx="3092124" cy="31488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311700" y="1578450"/>
            <a:ext cx="8579400" cy="1556100"/>
          </a:xfrm>
          <a:prstGeom prst="rect">
            <a:avLst/>
          </a:prstGeom>
        </p:spPr>
        <p:txBody>
          <a:bodyPr anchorCtr="0" anchor="ctr" bIns="91425" lIns="91425" spcFirstLastPara="1" rIns="91425" wrap="square" tIns="91425">
            <a:noAutofit/>
          </a:bodyPr>
          <a:lstStyle/>
          <a:p>
            <a:pPr indent="0" lvl="0" marL="0" rtl="0" algn="ctr">
              <a:lnSpc>
                <a:spcPct val="120000"/>
              </a:lnSpc>
              <a:spcBef>
                <a:spcPts val="2400"/>
              </a:spcBef>
              <a:spcAft>
                <a:spcPts val="0"/>
              </a:spcAft>
              <a:buSzPts val="990"/>
              <a:buNone/>
            </a:pPr>
            <a:r>
              <a:t/>
            </a:r>
            <a:endParaRPr b="1" sz="3380">
              <a:solidFill>
                <a:srgbClr val="333333"/>
              </a:solidFill>
              <a:highlight>
                <a:srgbClr val="FFFFFF"/>
              </a:highlight>
              <a:latin typeface="Open Sans"/>
              <a:ea typeface="Open Sans"/>
              <a:cs typeface="Open Sans"/>
              <a:sym typeface="Open Sans"/>
            </a:endParaRPr>
          </a:p>
          <a:p>
            <a:pPr indent="0" lvl="0" marL="0" rtl="0" algn="ctr">
              <a:lnSpc>
                <a:spcPct val="120000"/>
              </a:lnSpc>
              <a:spcBef>
                <a:spcPts val="2400"/>
              </a:spcBef>
              <a:spcAft>
                <a:spcPts val="0"/>
              </a:spcAft>
              <a:buSzPts val="990"/>
              <a:buNone/>
            </a:pPr>
            <a:r>
              <a:rPr b="1" lang="en-GB" sz="3380">
                <a:solidFill>
                  <a:srgbClr val="333333"/>
                </a:solidFill>
                <a:highlight>
                  <a:srgbClr val="FFFFFF"/>
                </a:highlight>
                <a:latin typeface="Open Sans"/>
                <a:ea typeface="Open Sans"/>
                <a:cs typeface="Open Sans"/>
                <a:sym typeface="Open Sans"/>
              </a:rPr>
              <a:t>LAB 6: Scale and Load Balance Your Architecture</a:t>
            </a:r>
            <a:endParaRPr b="1" sz="3380">
              <a:solidFill>
                <a:srgbClr val="333333"/>
              </a:solidFill>
              <a:highlight>
                <a:srgbClr val="FFFFFF"/>
              </a:highlight>
              <a:latin typeface="Open Sans"/>
              <a:ea typeface="Open Sans"/>
              <a:cs typeface="Open Sans"/>
              <a:sym typeface="Open Sans"/>
            </a:endParaRPr>
          </a:p>
          <a:p>
            <a:pPr indent="0" lvl="0" marL="0" rtl="0" algn="ctr">
              <a:spcBef>
                <a:spcPts val="600"/>
              </a:spcBef>
              <a:spcAft>
                <a:spcPts val="0"/>
              </a:spcAft>
              <a:buSzPts val="990"/>
              <a:buNone/>
            </a:pPr>
            <a:r>
              <a:t/>
            </a:r>
            <a:endParaRPr sz="194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1: Create an AMI for Auto Scaling</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567" name="Google Shape;567;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AWS Management Console</a:t>
            </a:r>
            <a:r>
              <a:rPr lang="en-GB" sz="1200">
                <a:solidFill>
                  <a:srgbClr val="333333"/>
                </a:solidFill>
                <a:highlight>
                  <a:srgbClr val="FFFFFF"/>
                </a:highlight>
                <a:latin typeface="Open Sans"/>
                <a:ea typeface="Open Sans"/>
                <a:cs typeface="Open Sans"/>
                <a:sym typeface="Open Sans"/>
              </a:rPr>
              <a:t>, on the </a:t>
            </a:r>
            <a:r>
              <a:rPr b="1" lang="en-GB" sz="1100">
                <a:solidFill>
                  <a:srgbClr val="FFFFFF"/>
                </a:solidFill>
                <a:highlight>
                  <a:srgbClr val="232F3E"/>
                </a:highlight>
                <a:latin typeface="Open Sans"/>
                <a:ea typeface="Open Sans"/>
                <a:cs typeface="Open Sans"/>
                <a:sym typeface="Open Sans"/>
              </a:rPr>
              <a:t>Services </a:t>
            </a:r>
            <a:r>
              <a:rPr lang="en-GB" sz="1200">
                <a:solidFill>
                  <a:srgbClr val="333333"/>
                </a:solidFill>
                <a:highlight>
                  <a:srgbClr val="FFFFFF"/>
                </a:highlight>
                <a:latin typeface="Open Sans"/>
                <a:ea typeface="Open Sans"/>
                <a:cs typeface="Open Sans"/>
                <a:sym typeface="Open Sans"/>
              </a:rPr>
              <a:t>menu, click </a:t>
            </a:r>
            <a:r>
              <a:rPr b="1" lang="en-GB" sz="1200">
                <a:solidFill>
                  <a:srgbClr val="333333"/>
                </a:solidFill>
                <a:highlight>
                  <a:srgbClr val="FFFFFF"/>
                </a:highlight>
                <a:latin typeface="Open Sans"/>
                <a:ea typeface="Open Sans"/>
                <a:cs typeface="Open Sans"/>
                <a:sym typeface="Open Sans"/>
              </a:rPr>
              <a:t>EC2</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In the left navigation pane, click </a:t>
            </a:r>
            <a:r>
              <a:rPr b="1" lang="en-GB" sz="1200">
                <a:solidFill>
                  <a:srgbClr val="333333"/>
                </a:solidFill>
                <a:highlight>
                  <a:srgbClr val="FFFFFF"/>
                </a:highlight>
                <a:latin typeface="Open Sans"/>
                <a:ea typeface="Open Sans"/>
                <a:cs typeface="Open Sans"/>
                <a:sym typeface="Open Sans"/>
              </a:rPr>
              <a:t>Instances</a:t>
            </a:r>
            <a:r>
              <a:rPr lang="en-GB" sz="1200">
                <a:solidFill>
                  <a:srgbClr val="333333"/>
                </a:solidFill>
                <a:highlight>
                  <a:srgbClr val="FFFFFF"/>
                </a:highlight>
                <a:latin typeface="Open Sans"/>
                <a:ea typeface="Open Sans"/>
                <a:cs typeface="Open Sans"/>
                <a:sym typeface="Open Sans"/>
              </a:rPr>
              <a: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First, you will confirm that the instance is running.</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Wait until the </a:t>
            </a:r>
            <a:r>
              <a:rPr b="1" lang="en-GB" sz="1200">
                <a:solidFill>
                  <a:srgbClr val="333333"/>
                </a:solidFill>
                <a:highlight>
                  <a:srgbClr val="FFFFFF"/>
                </a:highlight>
                <a:latin typeface="Open Sans"/>
                <a:ea typeface="Open Sans"/>
                <a:cs typeface="Open Sans"/>
                <a:sym typeface="Open Sans"/>
              </a:rPr>
              <a:t>Status Checks</a:t>
            </a:r>
            <a:r>
              <a:rPr lang="en-GB" sz="1200">
                <a:solidFill>
                  <a:srgbClr val="333333"/>
                </a:solidFill>
                <a:highlight>
                  <a:srgbClr val="FFFFFF"/>
                </a:highlight>
                <a:latin typeface="Open Sans"/>
                <a:ea typeface="Open Sans"/>
                <a:cs typeface="Open Sans"/>
                <a:sym typeface="Open Sans"/>
              </a:rPr>
              <a:t> for </a:t>
            </a:r>
            <a:r>
              <a:rPr b="1" lang="en-GB" sz="1200">
                <a:solidFill>
                  <a:srgbClr val="333333"/>
                </a:solidFill>
                <a:highlight>
                  <a:srgbClr val="FFFFFF"/>
                </a:highlight>
                <a:latin typeface="Open Sans"/>
                <a:ea typeface="Open Sans"/>
                <a:cs typeface="Open Sans"/>
                <a:sym typeface="Open Sans"/>
              </a:rPr>
              <a:t>Web Server 1</a:t>
            </a:r>
            <a:r>
              <a:rPr lang="en-GB" sz="1200">
                <a:solidFill>
                  <a:srgbClr val="333333"/>
                </a:solidFill>
                <a:highlight>
                  <a:srgbClr val="FFFFFF"/>
                </a:highlight>
                <a:latin typeface="Open Sans"/>
                <a:ea typeface="Open Sans"/>
                <a:cs typeface="Open Sans"/>
                <a:sym typeface="Open Sans"/>
              </a:rPr>
              <a:t> displays </a:t>
            </a:r>
            <a:r>
              <a:rPr i="1" lang="en-GB" sz="1200">
                <a:solidFill>
                  <a:srgbClr val="333333"/>
                </a:solidFill>
                <a:highlight>
                  <a:srgbClr val="FFFFFF"/>
                </a:highlight>
                <a:latin typeface="Open Sans"/>
                <a:ea typeface="Open Sans"/>
                <a:cs typeface="Open Sans"/>
                <a:sym typeface="Open Sans"/>
              </a:rPr>
              <a:t>2/2 checks passed</a:t>
            </a:r>
            <a:r>
              <a:rPr lang="en-GB" sz="1200">
                <a:solidFill>
                  <a:srgbClr val="333333"/>
                </a:solidFill>
                <a:highlight>
                  <a:srgbClr val="FFFFFF"/>
                </a:highlight>
                <a:latin typeface="Open Sans"/>
                <a:ea typeface="Open Sans"/>
                <a:cs typeface="Open Sans"/>
                <a:sym typeface="Open Sans"/>
              </a:rPr>
              <a:t>. Click refresh to update.</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You will now create an AMI based upon this instance.</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Web Server 1</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In the </a:t>
            </a:r>
            <a:r>
              <a:rPr b="1" lang="en-GB" sz="1100">
                <a:solidFill>
                  <a:srgbClr val="545B64"/>
                </a:solidFill>
                <a:highlight>
                  <a:srgbClr val="FFFFFF"/>
                </a:highlight>
                <a:latin typeface="Open Sans"/>
                <a:ea typeface="Open Sans"/>
                <a:cs typeface="Open Sans"/>
                <a:sym typeface="Open Sans"/>
              </a:rPr>
              <a:t>Actions </a:t>
            </a:r>
            <a:r>
              <a:rPr lang="en-GB" sz="1200">
                <a:solidFill>
                  <a:srgbClr val="333333"/>
                </a:solidFill>
                <a:highlight>
                  <a:srgbClr val="FFFFFF"/>
                </a:highlight>
                <a:latin typeface="Open Sans"/>
                <a:ea typeface="Open Sans"/>
                <a:cs typeface="Open Sans"/>
                <a:sym typeface="Open Sans"/>
              </a:rPr>
              <a:t>menu, click </a:t>
            </a:r>
            <a:r>
              <a:rPr b="1" lang="en-GB" sz="1200">
                <a:solidFill>
                  <a:srgbClr val="333333"/>
                </a:solidFill>
                <a:highlight>
                  <a:srgbClr val="FFFFFF"/>
                </a:highlight>
                <a:latin typeface="Open Sans"/>
                <a:ea typeface="Open Sans"/>
                <a:cs typeface="Open Sans"/>
                <a:sym typeface="Open Sans"/>
              </a:rPr>
              <a:t>Image and templates</a:t>
            </a:r>
            <a:r>
              <a:rPr lang="en-GB" sz="1200">
                <a:solidFill>
                  <a:srgbClr val="333333"/>
                </a:solidFill>
                <a:highlight>
                  <a:srgbClr val="FFFFFF"/>
                </a:highlight>
                <a:latin typeface="Open Sans"/>
                <a:ea typeface="Open Sans"/>
                <a:cs typeface="Open Sans"/>
                <a:sym typeface="Open Sans"/>
              </a:rPr>
              <a:t> &gt; </a:t>
            </a:r>
            <a:r>
              <a:rPr b="1" lang="en-GB" sz="1200">
                <a:solidFill>
                  <a:srgbClr val="333333"/>
                </a:solidFill>
                <a:highlight>
                  <a:srgbClr val="FFFFFF"/>
                </a:highlight>
                <a:latin typeface="Open Sans"/>
                <a:ea typeface="Open Sans"/>
                <a:cs typeface="Open Sans"/>
                <a:sym typeface="Open Sans"/>
              </a:rPr>
              <a:t>Create image</a:t>
            </a:r>
            <a:r>
              <a:rPr lang="en-GB" sz="1200">
                <a:solidFill>
                  <a:srgbClr val="333333"/>
                </a:solidFill>
                <a:highlight>
                  <a:srgbClr val="FFFFFF"/>
                </a:highlight>
                <a:latin typeface="Open Sans"/>
                <a:ea typeface="Open Sans"/>
                <a:cs typeface="Open Sans"/>
                <a:sym typeface="Open Sans"/>
              </a:rPr>
              <a:t>, then configure:</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Image name:</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WebServerAMI</a:t>
            </a:r>
            <a:endParaRPr sz="1100">
              <a:solidFill>
                <a:srgbClr val="188038"/>
              </a:solidFill>
              <a:highlight>
                <a:srgbClr val="F3F4F4"/>
              </a:highlight>
              <a:latin typeface="Roboto Mono"/>
              <a:ea typeface="Roboto Mono"/>
              <a:cs typeface="Roboto Mono"/>
              <a:sym typeface="Roboto Mono"/>
            </a:endParaRPr>
          </a:p>
          <a:p>
            <a:pPr indent="-304800" lvl="1" marL="9144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Image description:</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Lab AMI for Web Server</a:t>
            </a:r>
            <a:endParaRPr sz="1100">
              <a:solidFill>
                <a:srgbClr val="188038"/>
              </a:solidFill>
              <a:highlight>
                <a:srgbClr val="F3F4F4"/>
              </a:highlight>
              <a:latin typeface="Roboto Mono"/>
              <a:ea typeface="Roboto Mono"/>
              <a:cs typeface="Roboto Mono"/>
              <a:sym typeface="Roboto Mono"/>
            </a:endParaRPr>
          </a:p>
          <a:p>
            <a:pPr indent="-304800" lvl="0" marL="457200" rtl="0" algn="l">
              <a:spcBef>
                <a:spcPts val="0"/>
              </a:spcBef>
              <a:spcAft>
                <a:spcPts val="0"/>
              </a:spcAft>
              <a:buClr>
                <a:srgbClr val="333333"/>
              </a:buClr>
              <a:buSzPts val="1200"/>
              <a:buFont typeface="Open Sans"/>
              <a:buAutoNum type="arabicPeriod" startAt="5"/>
            </a:pPr>
            <a:r>
              <a:rPr lang="en-GB" sz="1200">
                <a:solidFill>
                  <a:srgbClr val="333333"/>
                </a:solidFill>
                <a:highlight>
                  <a:srgbClr val="FFFFFF"/>
                </a:highlight>
                <a:latin typeface="Open Sans"/>
                <a:ea typeface="Open Sans"/>
                <a:cs typeface="Open Sans"/>
                <a:sym typeface="Open Sans"/>
              </a:rPr>
              <a:t>Click </a:t>
            </a:r>
            <a:r>
              <a:rPr b="1" lang="en-GB" sz="1100">
                <a:solidFill>
                  <a:srgbClr val="FFFFFF"/>
                </a:solidFill>
                <a:highlight>
                  <a:srgbClr val="EC7211"/>
                </a:highlight>
                <a:latin typeface="Open Sans"/>
                <a:ea typeface="Open Sans"/>
                <a:cs typeface="Open Sans"/>
                <a:sym typeface="Open Sans"/>
              </a:rPr>
              <a:t>Create image</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  A confirmation banner displays the </a:t>
            </a:r>
            <a:r>
              <a:rPr b="1" lang="en-GB" sz="1200">
                <a:solidFill>
                  <a:srgbClr val="333333"/>
                </a:solidFill>
                <a:highlight>
                  <a:srgbClr val="FFFFFF"/>
                </a:highlight>
                <a:latin typeface="Open Sans"/>
                <a:ea typeface="Open Sans"/>
                <a:cs typeface="Open Sans"/>
                <a:sym typeface="Open Sans"/>
              </a:rPr>
              <a:t>AMI ID</a:t>
            </a:r>
            <a:r>
              <a:rPr lang="en-GB" sz="1200">
                <a:solidFill>
                  <a:srgbClr val="333333"/>
                </a:solidFill>
                <a:highlight>
                  <a:srgbClr val="FFFFFF"/>
                </a:highlight>
                <a:latin typeface="Open Sans"/>
                <a:ea typeface="Open Sans"/>
                <a:cs typeface="Open Sans"/>
                <a:sym typeface="Open Sans"/>
              </a:rPr>
              <a:t> for your new AMI.</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94"/>
          <p:cNvPicPr preferRelativeResize="0"/>
          <p:nvPr/>
        </p:nvPicPr>
        <p:blipFill rotWithShape="1">
          <a:blip r:embed="rId3">
            <a:alphaModFix/>
          </a:blip>
          <a:srcRect b="10691" l="668" r="983" t="15524"/>
          <a:stretch/>
        </p:blipFill>
        <p:spPr>
          <a:xfrm>
            <a:off x="246075" y="286450"/>
            <a:ext cx="8459549" cy="42720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95"/>
          <p:cNvPicPr preferRelativeResize="0"/>
          <p:nvPr/>
        </p:nvPicPr>
        <p:blipFill rotWithShape="1">
          <a:blip r:embed="rId3">
            <a:alphaModFix/>
          </a:blip>
          <a:srcRect b="19700" l="2211" r="42915" t="3014"/>
          <a:stretch/>
        </p:blipFill>
        <p:spPr>
          <a:xfrm>
            <a:off x="863300" y="222500"/>
            <a:ext cx="5930150" cy="46984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2: Create a Load Balancer</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583" name="Google Shape;583;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In the left navigation pane, choose </a:t>
            </a:r>
            <a:r>
              <a:rPr b="1" lang="en-GB" sz="1200">
                <a:solidFill>
                  <a:srgbClr val="333333"/>
                </a:solidFill>
                <a:highlight>
                  <a:srgbClr val="FFFFFF"/>
                </a:highlight>
                <a:latin typeface="Open Sans"/>
                <a:ea typeface="Open Sans"/>
                <a:cs typeface="Open Sans"/>
                <a:sym typeface="Open Sans"/>
              </a:rPr>
              <a:t>Target Groups</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12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Create target group</a:t>
            </a:r>
            <a:endParaRPr b="1" sz="1100">
              <a:solidFill>
                <a:srgbClr val="FFFFFF"/>
              </a:solidFill>
              <a:highlight>
                <a:srgbClr val="EC7211"/>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 target type: </a:t>
            </a:r>
            <a:r>
              <a:rPr b="1" lang="en-GB" sz="1200">
                <a:solidFill>
                  <a:srgbClr val="333333"/>
                </a:solidFill>
                <a:highlight>
                  <a:srgbClr val="FFFFFF"/>
                </a:highlight>
                <a:latin typeface="Open Sans"/>
                <a:ea typeface="Open Sans"/>
                <a:cs typeface="Open Sans"/>
                <a:sym typeface="Open Sans"/>
              </a:rPr>
              <a:t>Instances</a:t>
            </a:r>
            <a:endParaRPr b="1"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b="1" lang="en-GB" sz="1200">
                <a:solidFill>
                  <a:srgbClr val="333333"/>
                </a:solidFill>
                <a:highlight>
                  <a:srgbClr val="FFFFFF"/>
                </a:highlight>
                <a:latin typeface="Open Sans"/>
                <a:ea typeface="Open Sans"/>
                <a:cs typeface="Open Sans"/>
                <a:sym typeface="Open Sans"/>
              </a:rPr>
              <a:t>Target group name</a:t>
            </a:r>
            <a:r>
              <a:rPr lang="en-GB" sz="1200">
                <a:solidFill>
                  <a:srgbClr val="333333"/>
                </a:solidFill>
                <a:highlight>
                  <a:srgbClr val="FFFFFF"/>
                </a:highlight>
                <a:latin typeface="Open Sans"/>
                <a:ea typeface="Open Sans"/>
                <a:cs typeface="Open Sans"/>
                <a:sym typeface="Open Sans"/>
              </a:rPr>
              <a:t>, enter: </a:t>
            </a:r>
            <a:r>
              <a:rPr lang="en-GB" sz="1100">
                <a:solidFill>
                  <a:srgbClr val="188038"/>
                </a:solidFill>
                <a:highlight>
                  <a:srgbClr val="F3F4F4"/>
                </a:highlight>
                <a:latin typeface="Roboto Mono"/>
                <a:ea typeface="Roboto Mono"/>
                <a:cs typeface="Roboto Mono"/>
                <a:sym typeface="Roboto Mono"/>
              </a:rPr>
              <a:t>LabGroup</a:t>
            </a:r>
            <a:endParaRPr sz="1100">
              <a:solidFill>
                <a:srgbClr val="188038"/>
              </a:solidFill>
              <a:highlight>
                <a:srgbClr val="F3F4F4"/>
              </a:highlight>
              <a:latin typeface="Roboto Mono"/>
              <a:ea typeface="Roboto Mono"/>
              <a:cs typeface="Roboto Mono"/>
              <a:sym typeface="Roboto Mono"/>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Lab VPC</a:t>
            </a:r>
            <a:r>
              <a:rPr lang="en-GB" sz="1200">
                <a:solidFill>
                  <a:srgbClr val="333333"/>
                </a:solidFill>
                <a:highlight>
                  <a:srgbClr val="FFFFFF"/>
                </a:highlight>
                <a:latin typeface="Open Sans"/>
                <a:ea typeface="Open Sans"/>
                <a:cs typeface="Open Sans"/>
                <a:sym typeface="Open Sans"/>
              </a:rPr>
              <a:t> from the </a:t>
            </a:r>
            <a:r>
              <a:rPr b="1" lang="en-GB" sz="1200">
                <a:solidFill>
                  <a:srgbClr val="333333"/>
                </a:solidFill>
                <a:highlight>
                  <a:srgbClr val="FFFFFF"/>
                </a:highlight>
                <a:latin typeface="Open Sans"/>
                <a:ea typeface="Open Sans"/>
                <a:cs typeface="Open Sans"/>
                <a:sym typeface="Open Sans"/>
              </a:rPr>
              <a:t>VPC</a:t>
            </a:r>
            <a:r>
              <a:rPr lang="en-GB" sz="1200">
                <a:solidFill>
                  <a:srgbClr val="333333"/>
                </a:solidFill>
                <a:highlight>
                  <a:srgbClr val="FFFFFF"/>
                </a:highlight>
                <a:latin typeface="Open Sans"/>
                <a:ea typeface="Open Sans"/>
                <a:cs typeface="Open Sans"/>
                <a:sym typeface="Open Sans"/>
              </a:rPr>
              <a:t> drop-down menu.</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1200"/>
              </a:spcAft>
              <a:buNone/>
            </a:pPr>
            <a:r>
              <a:t/>
            </a:r>
            <a:endParaRPr sz="1200">
              <a:solidFill>
                <a:srgbClr val="333333"/>
              </a:solidFill>
              <a:highlight>
                <a:srgbClr val="FFFFFF"/>
              </a:highlight>
              <a:latin typeface="Open Sans"/>
              <a:ea typeface="Open Sans"/>
              <a:cs typeface="Open Sans"/>
              <a:sym typeface="Open Sans"/>
            </a:endParaRPr>
          </a:p>
        </p:txBody>
      </p:sp>
      <p:pic>
        <p:nvPicPr>
          <p:cNvPr id="584" name="Google Shape;584;p96"/>
          <p:cNvPicPr preferRelativeResize="0"/>
          <p:nvPr/>
        </p:nvPicPr>
        <p:blipFill rotWithShape="1">
          <a:blip r:embed="rId3">
            <a:alphaModFix/>
          </a:blip>
          <a:srcRect b="11171" l="0" r="0" t="17805"/>
          <a:stretch/>
        </p:blipFill>
        <p:spPr>
          <a:xfrm>
            <a:off x="1401175" y="2446800"/>
            <a:ext cx="6341650" cy="2533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7"/>
          <p:cNvPicPr preferRelativeResize="0"/>
          <p:nvPr/>
        </p:nvPicPr>
        <p:blipFill rotWithShape="1">
          <a:blip r:embed="rId3">
            <a:alphaModFix/>
          </a:blip>
          <a:srcRect b="3685" l="0" r="69225" t="2768"/>
          <a:stretch/>
        </p:blipFill>
        <p:spPr>
          <a:xfrm>
            <a:off x="2040350" y="143213"/>
            <a:ext cx="2840750" cy="48570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idx="1" type="body"/>
          </p:nvPr>
        </p:nvSpPr>
        <p:spPr>
          <a:xfrm>
            <a:off x="311700" y="407450"/>
            <a:ext cx="8520600" cy="41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Next</a:t>
            </a:r>
            <a:r>
              <a:rPr lang="en-GB" sz="1200">
                <a:solidFill>
                  <a:srgbClr val="333333"/>
                </a:solidFill>
                <a:highlight>
                  <a:srgbClr val="FFFFFF"/>
                </a:highlight>
                <a:latin typeface="Open Sans"/>
                <a:ea typeface="Open Sans"/>
                <a:cs typeface="Open Sans"/>
                <a:sym typeface="Open Sans"/>
              </a:rPr>
              <a:t>. The </a:t>
            </a:r>
            <a:r>
              <a:rPr b="1" lang="en-GB" sz="1200">
                <a:solidFill>
                  <a:srgbClr val="333333"/>
                </a:solidFill>
                <a:highlight>
                  <a:srgbClr val="FFFFFF"/>
                </a:highlight>
                <a:latin typeface="Open Sans"/>
                <a:ea typeface="Open Sans"/>
                <a:cs typeface="Open Sans"/>
                <a:sym typeface="Open Sans"/>
              </a:rPr>
              <a:t>Register targets</a:t>
            </a:r>
            <a:r>
              <a:rPr lang="en-GB" sz="1200">
                <a:solidFill>
                  <a:srgbClr val="333333"/>
                </a:solidFill>
                <a:highlight>
                  <a:srgbClr val="FFFFFF"/>
                </a:highlight>
                <a:latin typeface="Open Sans"/>
                <a:ea typeface="Open Sans"/>
                <a:cs typeface="Open Sans"/>
                <a:sym typeface="Open Sans"/>
              </a:rPr>
              <a:t> screen appears.</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Review the settings and choose </a:t>
            </a:r>
            <a:r>
              <a:rPr b="1" lang="en-GB" sz="1100">
                <a:solidFill>
                  <a:srgbClr val="FFFFFF"/>
                </a:solidFill>
                <a:highlight>
                  <a:srgbClr val="EC7211"/>
                </a:highlight>
                <a:latin typeface="Open Sans"/>
                <a:ea typeface="Open Sans"/>
                <a:cs typeface="Open Sans"/>
                <a:sym typeface="Open Sans"/>
              </a:rPr>
              <a:t>Create target group</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In the left navigation pane, click </a:t>
            </a:r>
            <a:r>
              <a:rPr b="1" lang="en-GB" sz="1200">
                <a:solidFill>
                  <a:srgbClr val="333333"/>
                </a:solidFill>
                <a:highlight>
                  <a:srgbClr val="FFFFFF"/>
                </a:highlight>
                <a:latin typeface="Open Sans"/>
                <a:ea typeface="Open Sans"/>
                <a:cs typeface="Open Sans"/>
                <a:sym typeface="Open Sans"/>
              </a:rPr>
              <a:t>Load Balancers</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At the top of the screen, choose </a:t>
            </a:r>
            <a:r>
              <a:rPr b="1" lang="en-GB" sz="1100">
                <a:solidFill>
                  <a:srgbClr val="FFFFFF"/>
                </a:solidFill>
                <a:highlight>
                  <a:srgbClr val="257ACF"/>
                </a:highlight>
                <a:latin typeface="Open Sans"/>
                <a:ea typeface="Open Sans"/>
                <a:cs typeface="Open Sans"/>
                <a:sym typeface="Open Sans"/>
              </a:rPr>
              <a:t>Create Load Balancer</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rPr lang="en-GB" sz="1200">
                <a:solidFill>
                  <a:srgbClr val="333333"/>
                </a:solidFill>
                <a:highlight>
                  <a:srgbClr val="FFFFFF"/>
                </a:highlight>
                <a:latin typeface="Open Sans"/>
                <a:ea typeface="Open Sans"/>
                <a:cs typeface="Open Sans"/>
                <a:sym typeface="Open Sans"/>
              </a:rPr>
              <a:t>Under </a:t>
            </a:r>
            <a:r>
              <a:rPr b="1" lang="en-GB" sz="1200">
                <a:solidFill>
                  <a:srgbClr val="333333"/>
                </a:solidFill>
                <a:highlight>
                  <a:srgbClr val="FFFFFF"/>
                </a:highlight>
                <a:latin typeface="Open Sans"/>
                <a:ea typeface="Open Sans"/>
                <a:cs typeface="Open Sans"/>
                <a:sym typeface="Open Sans"/>
              </a:rPr>
              <a:t>Application Load Balancer</a:t>
            </a:r>
            <a:r>
              <a:rPr lang="en-GB" sz="1200">
                <a:solidFill>
                  <a:srgbClr val="333333"/>
                </a:solidFill>
                <a:highlight>
                  <a:srgbClr val="FFFFFF"/>
                </a:highlight>
                <a:latin typeface="Open Sans"/>
                <a:ea typeface="Open Sans"/>
                <a:cs typeface="Open Sans"/>
                <a:sym typeface="Open Sans"/>
              </a:rPr>
              <a:t>, choose </a:t>
            </a:r>
            <a:r>
              <a:rPr b="1" lang="en-GB" sz="1100">
                <a:solidFill>
                  <a:srgbClr val="545B64"/>
                </a:solidFill>
                <a:highlight>
                  <a:srgbClr val="FFFFFF"/>
                </a:highlight>
                <a:latin typeface="Open Sans"/>
                <a:ea typeface="Open Sans"/>
                <a:cs typeface="Open Sans"/>
                <a:sym typeface="Open Sans"/>
              </a:rPr>
              <a:t>Create</a:t>
            </a:r>
            <a:endParaRPr b="1" sz="1100">
              <a:solidFill>
                <a:srgbClr val="545B64"/>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Under </a:t>
            </a:r>
            <a:r>
              <a:rPr b="1" lang="en-GB" sz="1200">
                <a:solidFill>
                  <a:srgbClr val="333333"/>
                </a:solidFill>
                <a:highlight>
                  <a:srgbClr val="FFFFFF"/>
                </a:highlight>
                <a:latin typeface="Open Sans"/>
                <a:ea typeface="Open Sans"/>
                <a:cs typeface="Open Sans"/>
                <a:sym typeface="Open Sans"/>
              </a:rPr>
              <a:t>Load balancer name</a:t>
            </a:r>
            <a:r>
              <a:rPr lang="en-GB" sz="1200">
                <a:solidFill>
                  <a:srgbClr val="333333"/>
                </a:solidFill>
                <a:highlight>
                  <a:srgbClr val="FFFFFF"/>
                </a:highlight>
                <a:latin typeface="Open Sans"/>
                <a:ea typeface="Open Sans"/>
                <a:cs typeface="Open Sans"/>
                <a:sym typeface="Open Sans"/>
              </a:rPr>
              <a:t>, enter: </a:t>
            </a:r>
            <a:r>
              <a:rPr lang="en-GB" sz="1100">
                <a:solidFill>
                  <a:srgbClr val="188038"/>
                </a:solidFill>
                <a:highlight>
                  <a:srgbClr val="F3F4F4"/>
                </a:highlight>
                <a:latin typeface="Roboto Mono"/>
                <a:ea typeface="Roboto Mono"/>
                <a:cs typeface="Roboto Mono"/>
                <a:sym typeface="Roboto Mono"/>
              </a:rPr>
              <a:t>LabELB</a:t>
            </a:r>
            <a:endParaRPr sz="1100">
              <a:solidFill>
                <a:srgbClr val="188038"/>
              </a:solidFill>
              <a:highlight>
                <a:srgbClr val="F3F4F4"/>
              </a:highlight>
              <a:latin typeface="Roboto Mono"/>
              <a:ea typeface="Roboto Mono"/>
              <a:cs typeface="Roboto Mono"/>
              <a:sym typeface="Roboto Mono"/>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Scroll down to the </a:t>
            </a:r>
            <a:r>
              <a:rPr b="1" lang="en-GB" sz="1200">
                <a:solidFill>
                  <a:srgbClr val="333333"/>
                </a:solidFill>
                <a:highlight>
                  <a:srgbClr val="FFFFFF"/>
                </a:highlight>
                <a:latin typeface="Open Sans"/>
                <a:ea typeface="Open Sans"/>
                <a:cs typeface="Open Sans"/>
                <a:sym typeface="Open Sans"/>
              </a:rPr>
              <a:t>Network mapping</a:t>
            </a:r>
            <a:r>
              <a:rPr lang="en-GB" sz="1200">
                <a:solidFill>
                  <a:srgbClr val="333333"/>
                </a:solidFill>
                <a:highlight>
                  <a:srgbClr val="FFFFFF"/>
                </a:highlight>
                <a:latin typeface="Open Sans"/>
                <a:ea typeface="Open Sans"/>
                <a:cs typeface="Open Sans"/>
                <a:sym typeface="Open Sans"/>
              </a:rPr>
              <a:t> section, then:</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6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For </a:t>
            </a:r>
            <a:r>
              <a:rPr b="1" lang="en-GB" sz="1200">
                <a:solidFill>
                  <a:srgbClr val="333333"/>
                </a:solidFill>
                <a:highlight>
                  <a:srgbClr val="FFFFFF"/>
                </a:highlight>
                <a:latin typeface="Open Sans"/>
                <a:ea typeface="Open Sans"/>
                <a:cs typeface="Open Sans"/>
                <a:sym typeface="Open Sans"/>
              </a:rPr>
              <a:t>VPC</a:t>
            </a:r>
            <a:r>
              <a:rPr lang="en-GB" sz="1200">
                <a:solidFill>
                  <a:srgbClr val="333333"/>
                </a:solidFill>
                <a:highlight>
                  <a:srgbClr val="FFFFFF"/>
                </a:highlight>
                <a:latin typeface="Open Sans"/>
                <a:ea typeface="Open Sans"/>
                <a:cs typeface="Open Sans"/>
                <a:sym typeface="Open Sans"/>
              </a:rPr>
              <a:t>, select: </a:t>
            </a:r>
            <a:r>
              <a:rPr b="1" lang="en-GB" sz="1200">
                <a:solidFill>
                  <a:srgbClr val="333333"/>
                </a:solidFill>
                <a:highlight>
                  <a:srgbClr val="FFFFFF"/>
                </a:highlight>
                <a:latin typeface="Open Sans"/>
                <a:ea typeface="Open Sans"/>
                <a:cs typeface="Open Sans"/>
                <a:sym typeface="Open Sans"/>
              </a:rPr>
              <a:t>Lab VPC</a:t>
            </a:r>
            <a:endParaRPr b="1"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the </a:t>
            </a:r>
            <a:r>
              <a:rPr b="1" lang="en-GB" sz="1200">
                <a:solidFill>
                  <a:srgbClr val="333333"/>
                </a:solidFill>
                <a:highlight>
                  <a:srgbClr val="FFFFFF"/>
                </a:highlight>
                <a:latin typeface="Open Sans"/>
                <a:ea typeface="Open Sans"/>
                <a:cs typeface="Open Sans"/>
                <a:sym typeface="Open Sans"/>
              </a:rPr>
              <a:t>first</a:t>
            </a:r>
            <a:r>
              <a:rPr lang="en-GB" sz="1200">
                <a:solidFill>
                  <a:srgbClr val="333333"/>
                </a:solidFill>
                <a:highlight>
                  <a:srgbClr val="FFFFFF"/>
                </a:highlight>
                <a:latin typeface="Open Sans"/>
                <a:ea typeface="Open Sans"/>
                <a:cs typeface="Open Sans"/>
                <a:sym typeface="Open Sans"/>
              </a:rPr>
              <a:t> displayed Availability Zone, then select </a:t>
            </a:r>
            <a:r>
              <a:rPr b="1" lang="en-GB" sz="1200">
                <a:solidFill>
                  <a:srgbClr val="333333"/>
                </a:solidFill>
                <a:highlight>
                  <a:srgbClr val="FFFFFF"/>
                </a:highlight>
                <a:latin typeface="Open Sans"/>
                <a:ea typeface="Open Sans"/>
                <a:cs typeface="Open Sans"/>
                <a:sym typeface="Open Sans"/>
              </a:rPr>
              <a:t>Public Subnet 1</a:t>
            </a:r>
            <a:r>
              <a:rPr lang="en-GB" sz="1200">
                <a:solidFill>
                  <a:srgbClr val="333333"/>
                </a:solidFill>
                <a:highlight>
                  <a:srgbClr val="FFFFFF"/>
                </a:highlight>
                <a:latin typeface="Open Sans"/>
                <a:ea typeface="Open Sans"/>
                <a:cs typeface="Open Sans"/>
                <a:sym typeface="Open Sans"/>
              </a:rPr>
              <a:t> from the Subnet drop down menu that displays beneath it.</a:t>
            </a:r>
            <a:endParaRPr sz="1200">
              <a:solidFill>
                <a:srgbClr val="333333"/>
              </a:solidFill>
              <a:highlight>
                <a:srgbClr val="FFFFFF"/>
              </a:highlight>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the </a:t>
            </a:r>
            <a:r>
              <a:rPr b="1" lang="en-GB" sz="1200">
                <a:solidFill>
                  <a:srgbClr val="333333"/>
                </a:solidFill>
                <a:highlight>
                  <a:srgbClr val="FFFFFF"/>
                </a:highlight>
                <a:latin typeface="Open Sans"/>
                <a:ea typeface="Open Sans"/>
                <a:cs typeface="Open Sans"/>
                <a:sym typeface="Open Sans"/>
              </a:rPr>
              <a:t>second</a:t>
            </a:r>
            <a:r>
              <a:rPr lang="en-GB" sz="1200">
                <a:solidFill>
                  <a:srgbClr val="333333"/>
                </a:solidFill>
                <a:highlight>
                  <a:srgbClr val="FFFFFF"/>
                </a:highlight>
                <a:latin typeface="Open Sans"/>
                <a:ea typeface="Open Sans"/>
                <a:cs typeface="Open Sans"/>
                <a:sym typeface="Open Sans"/>
              </a:rPr>
              <a:t> displayed Availability Zone, then select </a:t>
            </a:r>
            <a:r>
              <a:rPr b="1" lang="en-GB" sz="1200">
                <a:solidFill>
                  <a:srgbClr val="333333"/>
                </a:solidFill>
                <a:highlight>
                  <a:srgbClr val="FFFFFF"/>
                </a:highlight>
                <a:latin typeface="Open Sans"/>
                <a:ea typeface="Open Sans"/>
                <a:cs typeface="Open Sans"/>
                <a:sym typeface="Open Sans"/>
              </a:rPr>
              <a:t>Public Subnet 2</a:t>
            </a:r>
            <a:r>
              <a:rPr lang="en-GB" sz="1200">
                <a:solidFill>
                  <a:srgbClr val="333333"/>
                </a:solidFill>
                <a:highlight>
                  <a:srgbClr val="FFFFFF"/>
                </a:highlight>
                <a:latin typeface="Open Sans"/>
                <a:ea typeface="Open Sans"/>
                <a:cs typeface="Open Sans"/>
                <a:sym typeface="Open Sans"/>
              </a:rPr>
              <a:t> from the Subnet drop down menu that displays beneath it.</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1200"/>
              </a:spcAft>
              <a:buNone/>
            </a:pPr>
            <a:r>
              <a:t/>
            </a:r>
            <a:endParaRPr b="1" sz="1200">
              <a:solidFill>
                <a:srgbClr val="333333"/>
              </a:solidFill>
              <a:highlight>
                <a:srgbClr val="FFFFFF"/>
              </a:highlight>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99"/>
          <p:cNvPicPr preferRelativeResize="0"/>
          <p:nvPr/>
        </p:nvPicPr>
        <p:blipFill rotWithShape="1">
          <a:blip r:embed="rId3">
            <a:alphaModFix/>
          </a:blip>
          <a:srcRect b="10196" l="0" r="4789" t="15271"/>
          <a:stretch/>
        </p:blipFill>
        <p:spPr>
          <a:xfrm>
            <a:off x="476925" y="552700"/>
            <a:ext cx="8190149" cy="3606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00"/>
          <p:cNvPicPr preferRelativeResize="0"/>
          <p:nvPr/>
        </p:nvPicPr>
        <p:blipFill rotWithShape="1">
          <a:blip r:embed="rId3">
            <a:alphaModFix/>
          </a:blip>
          <a:srcRect b="24195" l="1089" r="57969" t="3774"/>
          <a:stretch/>
        </p:blipFill>
        <p:spPr>
          <a:xfrm>
            <a:off x="1686250" y="59950"/>
            <a:ext cx="5071301" cy="5019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idx="1" type="body"/>
          </p:nvPr>
        </p:nvSpPr>
        <p:spPr>
          <a:xfrm>
            <a:off x="311700" y="504275"/>
            <a:ext cx="8520600" cy="40647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In the </a:t>
            </a:r>
            <a:r>
              <a:rPr b="1" lang="en-GB" sz="1200">
                <a:solidFill>
                  <a:srgbClr val="333333"/>
                </a:solidFill>
                <a:highlight>
                  <a:srgbClr val="FFFFFF"/>
                </a:highlight>
                <a:latin typeface="Open Sans"/>
                <a:ea typeface="Open Sans"/>
                <a:cs typeface="Open Sans"/>
                <a:sym typeface="Open Sans"/>
              </a:rPr>
              <a:t>Security groups</a:t>
            </a:r>
            <a:r>
              <a:rPr lang="en-GB" sz="1200">
                <a:solidFill>
                  <a:srgbClr val="333333"/>
                </a:solidFill>
                <a:highlight>
                  <a:srgbClr val="FFFFFF"/>
                </a:highlight>
                <a:latin typeface="Open Sans"/>
                <a:ea typeface="Open Sans"/>
                <a:cs typeface="Open Sans"/>
                <a:sym typeface="Open Sans"/>
              </a:rPr>
              <a:t> section:</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10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the Security groups drop down menu and select </a:t>
            </a:r>
            <a:r>
              <a:rPr b="1" lang="en-GB" sz="1200">
                <a:solidFill>
                  <a:srgbClr val="333333"/>
                </a:solidFill>
                <a:highlight>
                  <a:srgbClr val="FFFFFF"/>
                </a:highlight>
                <a:latin typeface="Open Sans"/>
                <a:ea typeface="Open Sans"/>
                <a:cs typeface="Open Sans"/>
                <a:sym typeface="Open Sans"/>
              </a:rPr>
              <a:t>Web Security Group</a:t>
            </a:r>
            <a:endParaRPr b="1" sz="1200">
              <a:solidFill>
                <a:srgbClr val="333333"/>
              </a:solidFill>
              <a:highlight>
                <a:srgbClr val="FFFFFF"/>
              </a:highlight>
              <a:latin typeface="Open Sans"/>
              <a:ea typeface="Open Sans"/>
              <a:cs typeface="Open Sans"/>
              <a:sym typeface="Open Sans"/>
            </a:endParaRPr>
          </a:p>
          <a:p>
            <a:pPr indent="-304800" lvl="1" marL="914400" rtl="0" algn="l">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Below the drop down menu, choose the </a:t>
            </a:r>
            <a:r>
              <a:rPr b="1" lang="en-GB" sz="1200">
                <a:solidFill>
                  <a:srgbClr val="333333"/>
                </a:solidFill>
                <a:highlight>
                  <a:srgbClr val="FFFFFF"/>
                </a:highlight>
                <a:latin typeface="Open Sans"/>
                <a:ea typeface="Open Sans"/>
                <a:cs typeface="Open Sans"/>
                <a:sym typeface="Open Sans"/>
              </a:rPr>
              <a:t>X</a:t>
            </a:r>
            <a:r>
              <a:rPr lang="en-GB" sz="1200">
                <a:solidFill>
                  <a:srgbClr val="333333"/>
                </a:solidFill>
                <a:highlight>
                  <a:srgbClr val="FFFFFF"/>
                </a:highlight>
                <a:latin typeface="Open Sans"/>
                <a:ea typeface="Open Sans"/>
                <a:cs typeface="Open Sans"/>
                <a:sym typeface="Open Sans"/>
              </a:rPr>
              <a:t> next to the default security group to remove it.</a:t>
            </a:r>
            <a:br>
              <a:rPr lang="en-GB" sz="1200">
                <a:solidFill>
                  <a:srgbClr val="333333"/>
                </a:solidFill>
                <a:highlight>
                  <a:srgbClr val="FFFFFF"/>
                </a:highlight>
                <a:latin typeface="Open Sans"/>
                <a:ea typeface="Open Sans"/>
                <a:cs typeface="Open Sans"/>
                <a:sym typeface="Open Sans"/>
              </a:rPr>
            </a:br>
            <a:r>
              <a:rPr lang="en-GB" sz="1200">
                <a:solidFill>
                  <a:srgbClr val="333333"/>
                </a:solidFill>
                <a:highlight>
                  <a:srgbClr val="FFFFFF"/>
                </a:highlight>
                <a:latin typeface="Open Sans"/>
                <a:ea typeface="Open Sans"/>
                <a:cs typeface="Open Sans"/>
                <a:sym typeface="Open Sans"/>
              </a:rPr>
              <a:t>The </a:t>
            </a:r>
            <a:r>
              <a:rPr b="1" lang="en-GB" sz="1200">
                <a:solidFill>
                  <a:srgbClr val="333333"/>
                </a:solidFill>
                <a:highlight>
                  <a:srgbClr val="FFFFFF"/>
                </a:highlight>
                <a:latin typeface="Open Sans"/>
                <a:ea typeface="Open Sans"/>
                <a:cs typeface="Open Sans"/>
                <a:sym typeface="Open Sans"/>
              </a:rPr>
              <a:t>Web Security Group</a:t>
            </a:r>
            <a:r>
              <a:rPr lang="en-GB" sz="1200">
                <a:solidFill>
                  <a:srgbClr val="333333"/>
                </a:solidFill>
                <a:highlight>
                  <a:srgbClr val="FFFFFF"/>
                </a:highlight>
                <a:latin typeface="Open Sans"/>
                <a:ea typeface="Open Sans"/>
                <a:cs typeface="Open Sans"/>
                <a:sym typeface="Open Sans"/>
              </a:rPr>
              <a:t> security group should now be the only one that appears.</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For the Listener HTTP:80 row, set the Default action to forward to </a:t>
            </a:r>
            <a:r>
              <a:rPr b="1" lang="en-GB" sz="1200">
                <a:solidFill>
                  <a:srgbClr val="333333"/>
                </a:solidFill>
                <a:highlight>
                  <a:srgbClr val="FFFFFF"/>
                </a:highlight>
                <a:latin typeface="Open Sans"/>
                <a:ea typeface="Open Sans"/>
                <a:cs typeface="Open Sans"/>
                <a:sym typeface="Open Sans"/>
              </a:rPr>
              <a:t>LabGroup</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Scroll to the bottom and choose </a:t>
            </a:r>
            <a:r>
              <a:rPr b="1" lang="en-GB" sz="1100">
                <a:solidFill>
                  <a:srgbClr val="FFFFFF"/>
                </a:solidFill>
                <a:highlight>
                  <a:srgbClr val="EC7211"/>
                </a:highlight>
                <a:latin typeface="Open Sans"/>
                <a:ea typeface="Open Sans"/>
                <a:cs typeface="Open Sans"/>
                <a:sym typeface="Open Sans"/>
              </a:rPr>
              <a:t>Create load balancer</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The load balancer is successfully created.</a:t>
            </a:r>
            <a:endParaRPr sz="1200">
              <a:solidFill>
                <a:srgbClr val="333333"/>
              </a:solidFill>
              <a:highlight>
                <a:srgbClr val="FFFFFF"/>
              </a:highlight>
              <a:latin typeface="Open Sans"/>
              <a:ea typeface="Open Sans"/>
              <a:cs typeface="Open Sans"/>
              <a:sym typeface="Open Sans"/>
            </a:endParaRPr>
          </a:p>
          <a:p>
            <a:pPr indent="-304800" lvl="1" marL="914400" rtl="0" algn="l">
              <a:spcBef>
                <a:spcPts val="100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View load balancer</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311700" y="100325"/>
            <a:ext cx="8786100" cy="44688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sz="1300">
                <a:solidFill>
                  <a:schemeClr val="dk1"/>
                </a:solidFill>
              </a:rPr>
              <a:t>Step 6: Configure storage</a:t>
            </a:r>
            <a:endParaRPr b="1" sz="1300">
              <a:solidFill>
                <a:schemeClr val="dk1"/>
              </a:solidFill>
            </a:endParaRPr>
          </a:p>
          <a:p>
            <a:pPr indent="0" lvl="0" marL="0" rtl="0" algn="l">
              <a:spcBef>
                <a:spcPts val="400"/>
              </a:spcBef>
              <a:spcAft>
                <a:spcPts val="0"/>
              </a:spcAft>
              <a:buNone/>
            </a:pPr>
            <a:r>
              <a:rPr lang="en-GB" sz="1100">
                <a:solidFill>
                  <a:schemeClr val="dk1"/>
                </a:solidFill>
              </a:rPr>
              <a:t>In the Configure storage section, keep the default settings.</a:t>
            </a:r>
            <a:br>
              <a:rPr lang="en-GB" sz="1100">
                <a:solidFill>
                  <a:schemeClr val="dk1"/>
                </a:solidFill>
              </a:rPr>
            </a:br>
            <a:r>
              <a:rPr lang="en-GB" sz="1100">
                <a:solidFill>
                  <a:schemeClr val="dk1"/>
                </a:solidFill>
              </a:rPr>
              <a:t>Amazon EC2 stores data on a network-attached virtual disk called </a:t>
            </a:r>
            <a:endParaRPr sz="1100">
              <a:solidFill>
                <a:schemeClr val="dk1"/>
              </a:solidFill>
            </a:endParaRPr>
          </a:p>
          <a:p>
            <a:pPr indent="0" lvl="0" marL="0" rtl="0" algn="l">
              <a:spcBef>
                <a:spcPts val="0"/>
              </a:spcBef>
              <a:spcAft>
                <a:spcPts val="0"/>
              </a:spcAft>
              <a:buNone/>
            </a:pPr>
            <a:r>
              <a:rPr lang="en-GB" sz="1100">
                <a:solidFill>
                  <a:schemeClr val="dk1"/>
                </a:solidFill>
              </a:rPr>
              <a:t>Elastic Block Store.</a:t>
            </a:r>
            <a:br>
              <a:rPr lang="en-GB" sz="1100">
                <a:solidFill>
                  <a:schemeClr val="dk1"/>
                </a:solidFill>
              </a:rPr>
            </a:br>
            <a:r>
              <a:rPr lang="en-GB" sz="1100">
                <a:solidFill>
                  <a:schemeClr val="dk1"/>
                </a:solidFill>
              </a:rPr>
              <a:t>You will launch the Amazon EC2 instance using a default 8 GiB disk </a:t>
            </a:r>
            <a:endParaRPr sz="1100">
              <a:solidFill>
                <a:schemeClr val="dk1"/>
              </a:solidFill>
            </a:endParaRPr>
          </a:p>
          <a:p>
            <a:pPr indent="0" lvl="0" marL="0" rtl="0" algn="l">
              <a:spcBef>
                <a:spcPts val="0"/>
              </a:spcBef>
              <a:spcAft>
                <a:spcPts val="0"/>
              </a:spcAft>
              <a:buNone/>
            </a:pPr>
            <a:r>
              <a:rPr lang="en-GB" sz="1100">
                <a:solidFill>
                  <a:schemeClr val="dk1"/>
                </a:solidFill>
              </a:rPr>
              <a:t>volume. This will be your root volume (also known as a 'boot' volume).</a:t>
            </a:r>
            <a:endParaRPr sz="1100">
              <a:solidFill>
                <a:schemeClr val="dk1"/>
              </a:solidFill>
            </a:endParaRPr>
          </a:p>
          <a:p>
            <a:pPr indent="0" lvl="0" marL="0" rtl="0" algn="l">
              <a:spcBef>
                <a:spcPts val="1400"/>
              </a:spcBef>
              <a:spcAft>
                <a:spcPts val="0"/>
              </a:spcAft>
              <a:buNone/>
            </a:pPr>
            <a:r>
              <a:t/>
            </a:r>
            <a:endParaRPr b="1" sz="1300">
              <a:solidFill>
                <a:schemeClr val="dk1"/>
              </a:solidFill>
            </a:endParaRPr>
          </a:p>
          <a:p>
            <a:pPr indent="0" lvl="0" marL="0" rtl="0" algn="l">
              <a:spcBef>
                <a:spcPts val="1400"/>
              </a:spcBef>
              <a:spcAft>
                <a:spcPts val="0"/>
              </a:spcAft>
              <a:buClr>
                <a:schemeClr val="dk1"/>
              </a:buClr>
              <a:buSzPts val="1100"/>
              <a:buFont typeface="Arial"/>
              <a:buNone/>
            </a:pPr>
            <a:r>
              <a:rPr b="1" lang="en-GB" sz="1300">
                <a:solidFill>
                  <a:schemeClr val="dk1"/>
                </a:solidFill>
              </a:rPr>
              <a:t>Step 7: Advanced details</a:t>
            </a:r>
            <a:endParaRPr b="1" sz="1300">
              <a:solidFill>
                <a:schemeClr val="dk1"/>
              </a:solidFill>
            </a:endParaRPr>
          </a:p>
          <a:p>
            <a:pPr indent="0" lvl="0" marL="0" rtl="0" algn="l">
              <a:spcBef>
                <a:spcPts val="400"/>
              </a:spcBef>
              <a:spcAft>
                <a:spcPts val="0"/>
              </a:spcAft>
              <a:buNone/>
            </a:pPr>
            <a:r>
              <a:rPr lang="en-GB" sz="1100">
                <a:solidFill>
                  <a:schemeClr val="dk1"/>
                </a:solidFill>
              </a:rPr>
              <a:t>Expand </a:t>
            </a:r>
            <a:r>
              <a:rPr b="1" lang="en-GB" sz="1100">
                <a:solidFill>
                  <a:schemeClr val="dk1"/>
                </a:solidFill>
              </a:rPr>
              <a:t>Advanced details</a:t>
            </a:r>
            <a:r>
              <a:rPr lang="en-GB" sz="1100">
                <a:solidFill>
                  <a:schemeClr val="dk1"/>
                </a:solidFill>
              </a:rPr>
              <a:t>.</a:t>
            </a:r>
            <a:br>
              <a:rPr lang="en-GB" sz="1100">
                <a:solidFill>
                  <a:schemeClr val="dk1"/>
                </a:solidFill>
              </a:rPr>
            </a:br>
            <a:r>
              <a:rPr lang="en-GB" sz="1100">
                <a:solidFill>
                  <a:schemeClr val="dk1"/>
                </a:solidFill>
              </a:rPr>
              <a:t>For </a:t>
            </a:r>
            <a:r>
              <a:rPr b="1" lang="en-GB" sz="1100">
                <a:solidFill>
                  <a:schemeClr val="dk1"/>
                </a:solidFill>
              </a:rPr>
              <a:t>Termination protection</a:t>
            </a:r>
            <a:r>
              <a:rPr lang="en-GB" sz="1100">
                <a:solidFill>
                  <a:schemeClr val="dk1"/>
                </a:solidFill>
              </a:rPr>
              <a:t>, select </a:t>
            </a:r>
            <a:r>
              <a:rPr b="1" lang="en-GB" sz="1100">
                <a:solidFill>
                  <a:schemeClr val="dk1"/>
                </a:solidFill>
              </a:rPr>
              <a:t>Enable</a:t>
            </a:r>
            <a:r>
              <a:rPr lang="en-GB" sz="1100">
                <a:solidFill>
                  <a:schemeClr val="dk1"/>
                </a:solidFill>
              </a:rPr>
              <a:t>.</a:t>
            </a:r>
            <a:br>
              <a:rPr lang="en-GB" sz="1100">
                <a:solidFill>
                  <a:schemeClr val="dk1"/>
                </a:solidFill>
              </a:rPr>
            </a:br>
            <a:r>
              <a:rPr lang="en-GB" sz="1100">
                <a:solidFill>
                  <a:schemeClr val="dk1"/>
                </a:solidFill>
              </a:rPr>
              <a:t>When an Amazon EC2 instance is no longer required, it can be </a:t>
            </a:r>
            <a:endParaRPr sz="1100">
              <a:solidFill>
                <a:schemeClr val="dk1"/>
              </a:solidFill>
            </a:endParaRPr>
          </a:p>
          <a:p>
            <a:pPr indent="0" lvl="0" marL="0" rtl="0" algn="l">
              <a:spcBef>
                <a:spcPts val="0"/>
              </a:spcBef>
              <a:spcAft>
                <a:spcPts val="0"/>
              </a:spcAft>
              <a:buNone/>
            </a:pPr>
            <a:r>
              <a:rPr i="1" lang="en-GB" sz="1100">
                <a:solidFill>
                  <a:schemeClr val="dk1"/>
                </a:solidFill>
              </a:rPr>
              <a:t>terminated</a:t>
            </a:r>
            <a:r>
              <a:rPr lang="en-GB" sz="1100">
                <a:solidFill>
                  <a:schemeClr val="dk1"/>
                </a:solidFill>
              </a:rPr>
              <a:t>, which means that the instance is deleted and its resources </a:t>
            </a:r>
            <a:endParaRPr sz="1100">
              <a:solidFill>
                <a:schemeClr val="dk1"/>
              </a:solidFill>
            </a:endParaRPr>
          </a:p>
          <a:p>
            <a:pPr indent="0" lvl="0" marL="0" rtl="0" algn="l">
              <a:spcBef>
                <a:spcPts val="0"/>
              </a:spcBef>
              <a:spcAft>
                <a:spcPts val="0"/>
              </a:spcAft>
              <a:buNone/>
            </a:pPr>
            <a:r>
              <a:rPr lang="en-GB" sz="1100">
                <a:solidFill>
                  <a:schemeClr val="dk1"/>
                </a:solidFill>
              </a:rPr>
              <a:t>are released.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1200"/>
              </a:spcAft>
              <a:buNone/>
            </a:pPr>
            <a:r>
              <a:t/>
            </a:r>
            <a:endParaRPr/>
          </a:p>
        </p:txBody>
      </p:sp>
      <p:pic>
        <p:nvPicPr>
          <p:cNvPr id="106" name="Google Shape;106;p21"/>
          <p:cNvPicPr preferRelativeResize="0"/>
          <p:nvPr/>
        </p:nvPicPr>
        <p:blipFill>
          <a:blip r:embed="rId3">
            <a:alphaModFix/>
          </a:blip>
          <a:stretch>
            <a:fillRect/>
          </a:stretch>
        </p:blipFill>
        <p:spPr>
          <a:xfrm>
            <a:off x="5345575" y="185875"/>
            <a:ext cx="3375949" cy="1409525"/>
          </a:xfrm>
          <a:prstGeom prst="rect">
            <a:avLst/>
          </a:prstGeom>
          <a:noFill/>
          <a:ln>
            <a:noFill/>
          </a:ln>
        </p:spPr>
      </p:pic>
      <p:pic>
        <p:nvPicPr>
          <p:cNvPr id="107" name="Google Shape;107;p21"/>
          <p:cNvPicPr preferRelativeResize="0"/>
          <p:nvPr/>
        </p:nvPicPr>
        <p:blipFill>
          <a:blip r:embed="rId4">
            <a:alphaModFix/>
          </a:blip>
          <a:stretch>
            <a:fillRect/>
          </a:stretch>
        </p:blipFill>
        <p:spPr>
          <a:xfrm>
            <a:off x="5098657" y="1836525"/>
            <a:ext cx="3869776" cy="1222575"/>
          </a:xfrm>
          <a:prstGeom prst="rect">
            <a:avLst/>
          </a:prstGeom>
          <a:noFill/>
          <a:ln>
            <a:noFill/>
          </a:ln>
        </p:spPr>
      </p:pic>
      <p:pic>
        <p:nvPicPr>
          <p:cNvPr id="108" name="Google Shape;108;p21"/>
          <p:cNvPicPr preferRelativeResize="0"/>
          <p:nvPr/>
        </p:nvPicPr>
        <p:blipFill>
          <a:blip r:embed="rId5">
            <a:alphaModFix/>
          </a:blip>
          <a:stretch>
            <a:fillRect/>
          </a:stretch>
        </p:blipFill>
        <p:spPr>
          <a:xfrm>
            <a:off x="5098650" y="3104806"/>
            <a:ext cx="3869775" cy="99864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102"/>
          <p:cNvPicPr preferRelativeResize="0"/>
          <p:nvPr/>
        </p:nvPicPr>
        <p:blipFill rotWithShape="1">
          <a:blip r:embed="rId3">
            <a:alphaModFix/>
          </a:blip>
          <a:srcRect b="16193" l="0" r="48623" t="4271"/>
          <a:stretch/>
        </p:blipFill>
        <p:spPr>
          <a:xfrm>
            <a:off x="152400" y="310625"/>
            <a:ext cx="4419600" cy="3848550"/>
          </a:xfrm>
          <a:prstGeom prst="rect">
            <a:avLst/>
          </a:prstGeom>
          <a:noFill/>
          <a:ln>
            <a:noFill/>
          </a:ln>
        </p:spPr>
      </p:pic>
      <p:pic>
        <p:nvPicPr>
          <p:cNvPr id="615" name="Google Shape;615;p102"/>
          <p:cNvPicPr preferRelativeResize="0"/>
          <p:nvPr/>
        </p:nvPicPr>
        <p:blipFill rotWithShape="1">
          <a:blip r:embed="rId4">
            <a:alphaModFix/>
          </a:blip>
          <a:srcRect b="0" l="0" r="35346" t="0"/>
          <a:stretch/>
        </p:blipFill>
        <p:spPr>
          <a:xfrm>
            <a:off x="4736500" y="413050"/>
            <a:ext cx="4188048" cy="36437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2500"/>
              </a:lnSpc>
              <a:spcBef>
                <a:spcPts val="1800"/>
              </a:spcBef>
              <a:spcAft>
                <a:spcPts val="0"/>
              </a:spcAft>
              <a:buClr>
                <a:schemeClr val="dk1"/>
              </a:buClr>
              <a:buSzPct val="36666"/>
              <a:buFont typeface="Arial"/>
              <a:buNone/>
            </a:pPr>
            <a:r>
              <a:rPr b="1" lang="en-GB" sz="3000">
                <a:solidFill>
                  <a:srgbClr val="333333"/>
                </a:solidFill>
                <a:highlight>
                  <a:srgbClr val="FFFFFF"/>
                </a:highlight>
                <a:latin typeface="Open Sans"/>
                <a:ea typeface="Open Sans"/>
                <a:cs typeface="Open Sans"/>
                <a:sym typeface="Open Sans"/>
              </a:rPr>
              <a:t>Task 3: Create a Launch Configuration and an Auto Scaling Group</a:t>
            </a:r>
            <a:endParaRPr b="1" sz="3000">
              <a:solidFill>
                <a:srgbClr val="333333"/>
              </a:solidFill>
              <a:highlight>
                <a:srgbClr val="FFFFFF"/>
              </a:highlight>
              <a:latin typeface="Open Sans"/>
              <a:ea typeface="Open Sans"/>
              <a:cs typeface="Open Sans"/>
              <a:sym typeface="Open Sans"/>
            </a:endParaRPr>
          </a:p>
          <a:p>
            <a:pPr indent="0" lvl="0" marL="0" rtl="0" algn="l">
              <a:spcBef>
                <a:spcPts val="400"/>
              </a:spcBef>
              <a:spcAft>
                <a:spcPts val="0"/>
              </a:spcAft>
              <a:buNone/>
            </a:pPr>
            <a:r>
              <a:t/>
            </a:r>
            <a:endParaRPr/>
          </a:p>
        </p:txBody>
      </p:sp>
      <p:sp>
        <p:nvSpPr>
          <p:cNvPr id="621" name="Google Shape;621;p103"/>
          <p:cNvSpPr txBox="1"/>
          <p:nvPr>
            <p:ph idx="1" type="body"/>
          </p:nvPr>
        </p:nvSpPr>
        <p:spPr>
          <a:xfrm>
            <a:off x="311700" y="1569275"/>
            <a:ext cx="8520600" cy="3509700"/>
          </a:xfrm>
          <a:prstGeom prst="rect">
            <a:avLst/>
          </a:prstGeom>
        </p:spPr>
        <p:txBody>
          <a:bodyPr anchorCtr="0" anchor="t" bIns="91425" lIns="91425" spcFirstLastPara="1" rIns="91425" wrap="square" tIns="91425">
            <a:normAutofit fontScale="77500" lnSpcReduction="20000"/>
          </a:bodyPr>
          <a:lstStyle/>
          <a:p>
            <a:pPr indent="-287655" lvl="0" marL="457200" rtl="0" algn="l">
              <a:spcBef>
                <a:spcPts val="1000"/>
              </a:spcBef>
              <a:spcAft>
                <a:spcPts val="0"/>
              </a:spcAft>
              <a:buClr>
                <a:srgbClr val="333333"/>
              </a:buClr>
              <a:buSzPct val="100000"/>
              <a:buFont typeface="Open Sans"/>
              <a:buAutoNum type="arabicPeriod" startAt="22"/>
            </a:pPr>
            <a:r>
              <a:rPr lang="en-GB" sz="1200">
                <a:solidFill>
                  <a:srgbClr val="333333"/>
                </a:solidFill>
                <a:highlight>
                  <a:srgbClr val="FFFFFF"/>
                </a:highlight>
                <a:latin typeface="Open Sans"/>
                <a:ea typeface="Open Sans"/>
                <a:cs typeface="Open Sans"/>
                <a:sym typeface="Open Sans"/>
              </a:rPr>
              <a:t>In the left navigation pane, click </a:t>
            </a:r>
            <a:r>
              <a:rPr b="1" lang="en-GB" sz="1200">
                <a:solidFill>
                  <a:srgbClr val="333333"/>
                </a:solidFill>
                <a:highlight>
                  <a:srgbClr val="FFFFFF"/>
                </a:highlight>
                <a:latin typeface="Open Sans"/>
                <a:ea typeface="Open Sans"/>
                <a:cs typeface="Open Sans"/>
                <a:sym typeface="Open Sans"/>
              </a:rPr>
              <a:t>Launch Configurations</a:t>
            </a:r>
            <a:r>
              <a:rPr lang="en-GB" sz="1200">
                <a:solidFill>
                  <a:srgbClr val="333333"/>
                </a:solidFill>
                <a:highlight>
                  <a:srgbClr val="FFFFFF"/>
                </a:highlight>
                <a:latin typeface="Open Sans"/>
                <a:ea typeface="Open Sans"/>
                <a:cs typeface="Open Sans"/>
                <a:sym typeface="Open Sans"/>
              </a:rPr>
              <a:t>.</a:t>
            </a:r>
            <a:endParaRPr sz="1200">
              <a:solidFill>
                <a:srgbClr val="333333"/>
              </a:solidFill>
              <a:highlight>
                <a:srgbClr val="FFFFFF"/>
              </a:highlight>
              <a:latin typeface="Open Sans"/>
              <a:ea typeface="Open Sans"/>
              <a:cs typeface="Open Sans"/>
              <a:sym typeface="Open Sans"/>
            </a:endParaRPr>
          </a:p>
          <a:p>
            <a:pPr indent="-287655" lvl="0" marL="457200" rtl="0" algn="l">
              <a:spcBef>
                <a:spcPts val="0"/>
              </a:spcBef>
              <a:spcAft>
                <a:spcPts val="0"/>
              </a:spcAft>
              <a:buClr>
                <a:srgbClr val="333333"/>
              </a:buClr>
              <a:buSzPct val="100000"/>
              <a:buFont typeface="Open Sans"/>
              <a:buAutoNum type="arabicPeriod" startAt="22"/>
            </a:pPr>
            <a:r>
              <a:rPr lang="en-GB" sz="1200">
                <a:solidFill>
                  <a:srgbClr val="333333"/>
                </a:solidFill>
                <a:highlight>
                  <a:srgbClr val="FFFFFF"/>
                </a:highlight>
                <a:latin typeface="Open Sans"/>
                <a:ea typeface="Open Sans"/>
                <a:cs typeface="Open Sans"/>
                <a:sym typeface="Open Sans"/>
              </a:rPr>
              <a:t>Click </a:t>
            </a:r>
            <a:r>
              <a:rPr b="1" lang="en-GB" sz="1100">
                <a:solidFill>
                  <a:srgbClr val="FFFFFF"/>
                </a:solidFill>
                <a:highlight>
                  <a:srgbClr val="EC7211"/>
                </a:highlight>
                <a:latin typeface="Open Sans"/>
                <a:ea typeface="Open Sans"/>
                <a:cs typeface="Open Sans"/>
                <a:sym typeface="Open Sans"/>
              </a:rPr>
              <a:t>Create launch configuration</a:t>
            </a:r>
            <a:endParaRPr b="1" sz="1100">
              <a:solidFill>
                <a:srgbClr val="FFFFFF"/>
              </a:solidFill>
              <a:highlight>
                <a:srgbClr val="EC7211"/>
              </a:highlight>
              <a:latin typeface="Open Sans"/>
              <a:ea typeface="Open Sans"/>
              <a:cs typeface="Open Sans"/>
              <a:sym typeface="Open Sans"/>
            </a:endParaRPr>
          </a:p>
          <a:p>
            <a:pPr indent="-287655" lvl="0" marL="457200" rtl="0" algn="l">
              <a:spcBef>
                <a:spcPts val="0"/>
              </a:spcBef>
              <a:spcAft>
                <a:spcPts val="0"/>
              </a:spcAft>
              <a:buClr>
                <a:srgbClr val="333333"/>
              </a:buClr>
              <a:buSzPct val="100000"/>
              <a:buFont typeface="Open Sans"/>
              <a:buAutoNum type="arabicPeriod" startAt="22"/>
            </a:pPr>
            <a:r>
              <a:rPr lang="en-GB" sz="1200">
                <a:solidFill>
                  <a:srgbClr val="333333"/>
                </a:solidFill>
                <a:highlight>
                  <a:srgbClr val="FFFFFF"/>
                </a:highlight>
                <a:latin typeface="Open Sans"/>
                <a:ea typeface="Open Sans"/>
                <a:cs typeface="Open Sans"/>
                <a:sym typeface="Open Sans"/>
              </a:rPr>
              <a:t>Configure these settings:</a:t>
            </a:r>
            <a:endParaRPr sz="1200">
              <a:solidFill>
                <a:srgbClr val="333333"/>
              </a:solidFill>
              <a:highlight>
                <a:srgbClr val="FFFFFF"/>
              </a:highlight>
              <a:latin typeface="Open Sans"/>
              <a:ea typeface="Open Sans"/>
              <a:cs typeface="Open Sans"/>
              <a:sym typeface="Open Sans"/>
            </a:endParaRPr>
          </a:p>
          <a:p>
            <a:pPr indent="-287655" lvl="1" marL="914400" rtl="0" algn="l">
              <a:spcBef>
                <a:spcPts val="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Launch configuration name:</a:t>
            </a:r>
            <a:r>
              <a:rPr lang="en-GB" sz="1200">
                <a:solidFill>
                  <a:srgbClr val="333333"/>
                </a:solidFill>
                <a:highlight>
                  <a:srgbClr val="FFFFFF"/>
                </a:highlight>
                <a:latin typeface="Open Sans"/>
                <a:ea typeface="Open Sans"/>
                <a:cs typeface="Open Sans"/>
                <a:sym typeface="Open Sans"/>
              </a:rPr>
              <a:t> </a:t>
            </a:r>
            <a:r>
              <a:rPr lang="en-GB" sz="1100">
                <a:solidFill>
                  <a:srgbClr val="188038"/>
                </a:solidFill>
                <a:highlight>
                  <a:srgbClr val="F3F4F4"/>
                </a:highlight>
                <a:latin typeface="Roboto Mono"/>
                <a:ea typeface="Roboto Mono"/>
                <a:cs typeface="Roboto Mono"/>
                <a:sym typeface="Roboto Mono"/>
              </a:rPr>
              <a:t>LabConfig</a:t>
            </a:r>
            <a:endParaRPr sz="1100">
              <a:solidFill>
                <a:srgbClr val="188038"/>
              </a:solidFill>
              <a:highlight>
                <a:srgbClr val="F3F4F4"/>
              </a:highlight>
              <a:latin typeface="Roboto Mono"/>
              <a:ea typeface="Roboto Mono"/>
              <a:cs typeface="Roboto Mono"/>
              <a:sym typeface="Roboto Mono"/>
            </a:endParaRPr>
          </a:p>
          <a:p>
            <a:pPr indent="-287655" lvl="1" marL="914400" rtl="0" algn="l">
              <a:spcBef>
                <a:spcPts val="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Amazon Machine Image (AMI)</a:t>
            </a:r>
            <a:r>
              <a:rPr lang="en-GB" sz="1200">
                <a:solidFill>
                  <a:srgbClr val="333333"/>
                </a:solidFill>
                <a:highlight>
                  <a:srgbClr val="FFFFFF"/>
                </a:highlight>
                <a:latin typeface="Open Sans"/>
                <a:ea typeface="Open Sans"/>
                <a:cs typeface="Open Sans"/>
                <a:sym typeface="Open Sans"/>
              </a:rPr>
              <a:t> Choose </a:t>
            </a:r>
            <a:r>
              <a:rPr i="1" lang="en-GB" sz="1200">
                <a:solidFill>
                  <a:srgbClr val="333333"/>
                </a:solidFill>
                <a:highlight>
                  <a:srgbClr val="FFFFFF"/>
                </a:highlight>
                <a:latin typeface="Open Sans"/>
                <a:ea typeface="Open Sans"/>
                <a:cs typeface="Open Sans"/>
                <a:sym typeface="Open Sans"/>
              </a:rPr>
              <a:t>Web Server AMI</a:t>
            </a:r>
            <a:endParaRPr i="1" sz="1200">
              <a:solidFill>
                <a:srgbClr val="333333"/>
              </a:solidFill>
              <a:highlight>
                <a:srgbClr val="FFFFFF"/>
              </a:highlight>
              <a:latin typeface="Open Sans"/>
              <a:ea typeface="Open Sans"/>
              <a:cs typeface="Open Sans"/>
              <a:sym typeface="Open Sans"/>
            </a:endParaRPr>
          </a:p>
          <a:p>
            <a:pPr indent="-287655" lvl="1" marL="914400" rtl="0" algn="l">
              <a:spcBef>
                <a:spcPts val="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Instance type:</a:t>
            </a:r>
            <a:endParaRPr b="1" sz="1200">
              <a:solidFill>
                <a:srgbClr val="333333"/>
              </a:solidFill>
              <a:highlight>
                <a:srgbClr val="FFFFFF"/>
              </a:highlight>
              <a:latin typeface="Open Sans"/>
              <a:ea typeface="Open Sans"/>
              <a:cs typeface="Open Sans"/>
              <a:sym typeface="Open Sans"/>
            </a:endParaRPr>
          </a:p>
          <a:p>
            <a:pPr indent="-287655" lvl="2" marL="13716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545B64"/>
                </a:solidFill>
                <a:highlight>
                  <a:srgbClr val="FFFFFF"/>
                </a:highlight>
                <a:latin typeface="Open Sans"/>
                <a:ea typeface="Open Sans"/>
                <a:cs typeface="Open Sans"/>
                <a:sym typeface="Open Sans"/>
              </a:rPr>
              <a:t>Choose instance type</a:t>
            </a:r>
            <a:endParaRPr b="1" sz="1100">
              <a:solidFill>
                <a:srgbClr val="545B64"/>
              </a:solidFill>
              <a:highlight>
                <a:srgbClr val="FFFFFF"/>
              </a:highlight>
              <a:latin typeface="Open Sans"/>
              <a:ea typeface="Open Sans"/>
              <a:cs typeface="Open Sans"/>
              <a:sym typeface="Open Sans"/>
            </a:endParaRPr>
          </a:p>
          <a:p>
            <a:pPr indent="-287655" lvl="2" marL="13716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Select  </a:t>
            </a:r>
            <a:r>
              <a:rPr i="1" lang="en-GB" sz="1200">
                <a:solidFill>
                  <a:srgbClr val="333333"/>
                </a:solidFill>
                <a:highlight>
                  <a:srgbClr val="FFFFFF"/>
                </a:highlight>
                <a:latin typeface="Open Sans"/>
                <a:ea typeface="Open Sans"/>
                <a:cs typeface="Open Sans"/>
                <a:sym typeface="Open Sans"/>
              </a:rPr>
              <a:t>t3.micro</a:t>
            </a:r>
            <a:endParaRPr i="1" sz="1200">
              <a:solidFill>
                <a:srgbClr val="333333"/>
              </a:solidFill>
              <a:highlight>
                <a:srgbClr val="FFFFFF"/>
              </a:highlight>
              <a:latin typeface="Open Sans"/>
              <a:ea typeface="Open Sans"/>
              <a:cs typeface="Open Sans"/>
              <a:sym typeface="Open Sans"/>
            </a:endParaRPr>
          </a:p>
          <a:p>
            <a:pPr indent="-287655" lvl="2" marL="13716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100">
                <a:solidFill>
                  <a:srgbClr val="FFFFFF"/>
                </a:solidFill>
                <a:highlight>
                  <a:srgbClr val="EC7211"/>
                </a:highlight>
                <a:latin typeface="Open Sans"/>
                <a:ea typeface="Open Sans"/>
                <a:cs typeface="Open Sans"/>
                <a:sym typeface="Open Sans"/>
              </a:rPr>
              <a:t>Choose</a:t>
            </a:r>
            <a:endParaRPr b="1" sz="1100">
              <a:solidFill>
                <a:srgbClr val="FFFFFF"/>
              </a:solidFill>
              <a:highlight>
                <a:srgbClr val="EC7211"/>
              </a:highlight>
              <a:latin typeface="Open Sans"/>
              <a:ea typeface="Open Sans"/>
              <a:cs typeface="Open Sans"/>
              <a:sym typeface="Open Sans"/>
            </a:endParaRPr>
          </a:p>
          <a:p>
            <a:pPr indent="0" lvl="0" marL="0" rtl="0" algn="l">
              <a:spcBef>
                <a:spcPts val="1000"/>
              </a:spcBef>
              <a:spcAft>
                <a:spcPts val="0"/>
              </a:spcAft>
              <a:buNone/>
            </a:pPr>
            <a:r>
              <a:rPr b="1" lang="en-GB" sz="1200">
                <a:solidFill>
                  <a:srgbClr val="333333"/>
                </a:solidFill>
                <a:highlight>
                  <a:srgbClr val="FFFFFF"/>
                </a:highlight>
                <a:latin typeface="Open Sans"/>
                <a:ea typeface="Open Sans"/>
                <a:cs typeface="Open Sans"/>
                <a:sym typeface="Open Sans"/>
              </a:rPr>
              <a:t>Additional configuration</a:t>
            </a:r>
            <a:endParaRPr b="1" sz="1200">
              <a:solidFill>
                <a:srgbClr val="333333"/>
              </a:solidFill>
              <a:highlight>
                <a:srgbClr val="FFFFFF"/>
              </a:highlight>
              <a:latin typeface="Open Sans"/>
              <a:ea typeface="Open Sans"/>
              <a:cs typeface="Open Sans"/>
              <a:sym typeface="Open Sans"/>
            </a:endParaRPr>
          </a:p>
          <a:p>
            <a:pPr indent="-287655" lvl="0" marL="457200" rtl="0" algn="l">
              <a:spcBef>
                <a:spcPts val="60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Monitoring:</a:t>
            </a:r>
            <a:r>
              <a:rPr lang="en-GB" sz="1200">
                <a:solidFill>
                  <a:srgbClr val="333333"/>
                </a:solidFill>
                <a:highlight>
                  <a:srgbClr val="FFFFFF"/>
                </a:highlight>
                <a:latin typeface="Open Sans"/>
                <a:ea typeface="Open Sans"/>
                <a:cs typeface="Open Sans"/>
                <a:sym typeface="Open Sans"/>
              </a:rPr>
              <a:t>  Select </a:t>
            </a:r>
            <a:r>
              <a:rPr i="1" lang="en-GB" sz="1200">
                <a:solidFill>
                  <a:srgbClr val="333333"/>
                </a:solidFill>
                <a:highlight>
                  <a:srgbClr val="FFFFFF"/>
                </a:highlight>
                <a:latin typeface="Open Sans"/>
                <a:ea typeface="Open Sans"/>
                <a:cs typeface="Open Sans"/>
                <a:sym typeface="Open Sans"/>
              </a:rPr>
              <a:t>Enable EC2 instance detailed monitoring within CloudWatch</a:t>
            </a:r>
            <a:endParaRPr i="1"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Under </a:t>
            </a:r>
            <a:r>
              <a:rPr b="1" lang="en-GB" sz="1200">
                <a:solidFill>
                  <a:srgbClr val="333333"/>
                </a:solidFill>
                <a:highlight>
                  <a:srgbClr val="FFFFFF"/>
                </a:highlight>
                <a:latin typeface="Open Sans"/>
                <a:ea typeface="Open Sans"/>
                <a:cs typeface="Open Sans"/>
                <a:sym typeface="Open Sans"/>
              </a:rPr>
              <a:t>Security groups</a:t>
            </a:r>
            <a:r>
              <a:rPr lang="en-GB" sz="1200">
                <a:solidFill>
                  <a:srgbClr val="333333"/>
                </a:solidFill>
                <a:highlight>
                  <a:srgbClr val="FFFFFF"/>
                </a:highlight>
                <a:latin typeface="Open Sans"/>
                <a:ea typeface="Open Sans"/>
                <a:cs typeface="Open Sans"/>
                <a:sym typeface="Open Sans"/>
              </a:rPr>
              <a:t>, you will configure the launch configuration to use the </a:t>
            </a:r>
            <a:r>
              <a:rPr i="1" lang="en-GB" sz="1200">
                <a:solidFill>
                  <a:srgbClr val="333333"/>
                </a:solidFill>
                <a:highlight>
                  <a:srgbClr val="FFFFFF"/>
                </a:highlight>
                <a:latin typeface="Open Sans"/>
                <a:ea typeface="Open Sans"/>
                <a:cs typeface="Open Sans"/>
                <a:sym typeface="Open Sans"/>
              </a:rPr>
              <a:t>Web Security Group</a:t>
            </a:r>
            <a:r>
              <a:rPr lang="en-GB" sz="1200">
                <a:solidFill>
                  <a:srgbClr val="333333"/>
                </a:solidFill>
                <a:highlight>
                  <a:srgbClr val="FFFFFF"/>
                </a:highlight>
                <a:latin typeface="Open Sans"/>
                <a:ea typeface="Open Sans"/>
                <a:cs typeface="Open Sans"/>
                <a:sym typeface="Open Sans"/>
              </a:rPr>
              <a:t> that has already been created for you.</a:t>
            </a:r>
            <a:endParaRPr sz="1200">
              <a:solidFill>
                <a:srgbClr val="333333"/>
              </a:solidFill>
              <a:highlight>
                <a:srgbClr val="FFFFFF"/>
              </a:highlight>
              <a:latin typeface="Open Sans"/>
              <a:ea typeface="Open Sans"/>
              <a:cs typeface="Open Sans"/>
              <a:sym typeface="Open Sans"/>
            </a:endParaRPr>
          </a:p>
          <a:p>
            <a:pPr indent="-287655" lvl="1" marL="914400" rtl="0" algn="l">
              <a:spcBef>
                <a:spcPts val="100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Choose </a:t>
            </a:r>
            <a:r>
              <a:rPr b="1" lang="en-GB" sz="1200">
                <a:solidFill>
                  <a:srgbClr val="333333"/>
                </a:solidFill>
                <a:highlight>
                  <a:srgbClr val="FFFFFF"/>
                </a:highlight>
                <a:latin typeface="Open Sans"/>
                <a:ea typeface="Open Sans"/>
                <a:cs typeface="Open Sans"/>
                <a:sym typeface="Open Sans"/>
              </a:rPr>
              <a:t>Select an existing security group</a:t>
            </a:r>
            <a:endParaRPr b="1" sz="1200">
              <a:solidFill>
                <a:srgbClr val="333333"/>
              </a:solidFill>
              <a:highlight>
                <a:srgbClr val="FFFFFF"/>
              </a:highlight>
              <a:latin typeface="Open Sans"/>
              <a:ea typeface="Open Sans"/>
              <a:cs typeface="Open Sans"/>
              <a:sym typeface="Open Sans"/>
            </a:endParaRPr>
          </a:p>
          <a:p>
            <a:pPr indent="-287655" lvl="1" marL="9144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Web Security Group</a:t>
            </a:r>
            <a:endParaRPr b="1" sz="1200">
              <a:solidFill>
                <a:srgbClr val="333333"/>
              </a:solidFill>
              <a:highlight>
                <a:srgbClr val="FFFFFF"/>
              </a:highlight>
              <a:latin typeface="Open Sans"/>
              <a:ea typeface="Open Sans"/>
              <a:cs typeface="Open Sans"/>
              <a:sym typeface="Open Sans"/>
            </a:endParaRPr>
          </a:p>
          <a:p>
            <a:pPr indent="0" lvl="0" marL="0" rtl="0" algn="l">
              <a:spcBef>
                <a:spcPts val="1000"/>
              </a:spcBef>
              <a:spcAft>
                <a:spcPts val="0"/>
              </a:spcAft>
              <a:buNone/>
            </a:pPr>
            <a:r>
              <a:rPr lang="en-GB" sz="1200">
                <a:solidFill>
                  <a:srgbClr val="333333"/>
                </a:solidFill>
                <a:highlight>
                  <a:srgbClr val="FFFFFF"/>
                </a:highlight>
                <a:latin typeface="Open Sans"/>
                <a:ea typeface="Open Sans"/>
                <a:cs typeface="Open Sans"/>
                <a:sym typeface="Open Sans"/>
              </a:rPr>
              <a:t>Under </a:t>
            </a:r>
            <a:r>
              <a:rPr b="1" lang="en-GB" sz="1200">
                <a:solidFill>
                  <a:srgbClr val="333333"/>
                </a:solidFill>
                <a:highlight>
                  <a:srgbClr val="FFFFFF"/>
                </a:highlight>
                <a:latin typeface="Open Sans"/>
                <a:ea typeface="Open Sans"/>
                <a:cs typeface="Open Sans"/>
                <a:sym typeface="Open Sans"/>
              </a:rPr>
              <a:t>Key pair</a:t>
            </a:r>
            <a:r>
              <a:rPr lang="en-GB" sz="1200">
                <a:solidFill>
                  <a:srgbClr val="333333"/>
                </a:solidFill>
                <a:highlight>
                  <a:srgbClr val="FFFFFF"/>
                </a:highlight>
                <a:latin typeface="Open Sans"/>
                <a:ea typeface="Open Sans"/>
                <a:cs typeface="Open Sans"/>
                <a:sym typeface="Open Sans"/>
              </a:rPr>
              <a:t> configure:</a:t>
            </a:r>
            <a:endParaRPr sz="1200">
              <a:solidFill>
                <a:srgbClr val="333333"/>
              </a:solidFill>
              <a:highlight>
                <a:srgbClr val="FFFFFF"/>
              </a:highlight>
              <a:latin typeface="Open Sans"/>
              <a:ea typeface="Open Sans"/>
              <a:cs typeface="Open Sans"/>
              <a:sym typeface="Open Sans"/>
            </a:endParaRPr>
          </a:p>
          <a:p>
            <a:pPr indent="-287655" lvl="0" marL="457200" rtl="0" algn="l">
              <a:spcBef>
                <a:spcPts val="60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Key pair options:</a:t>
            </a:r>
            <a:r>
              <a:rPr lang="en-GB" sz="1200">
                <a:solidFill>
                  <a:srgbClr val="333333"/>
                </a:solidFill>
                <a:highlight>
                  <a:srgbClr val="FFFFFF"/>
                </a:highlight>
                <a:latin typeface="Open Sans"/>
                <a:ea typeface="Open Sans"/>
                <a:cs typeface="Open Sans"/>
                <a:sym typeface="Open Sans"/>
              </a:rPr>
              <a:t> </a:t>
            </a:r>
            <a:r>
              <a:rPr i="1" lang="en-GB" sz="1200">
                <a:solidFill>
                  <a:srgbClr val="333333"/>
                </a:solidFill>
                <a:highlight>
                  <a:srgbClr val="FFFFFF"/>
                </a:highlight>
                <a:latin typeface="Open Sans"/>
                <a:ea typeface="Open Sans"/>
                <a:cs typeface="Open Sans"/>
                <a:sym typeface="Open Sans"/>
              </a:rPr>
              <a:t>Choose an existing key pair</a:t>
            </a:r>
            <a:endParaRPr i="1" sz="1200">
              <a:solidFill>
                <a:srgbClr val="333333"/>
              </a:solidFill>
              <a:highlight>
                <a:srgbClr val="FFFFFF"/>
              </a:highlight>
              <a:latin typeface="Open Sans"/>
              <a:ea typeface="Open Sans"/>
              <a:cs typeface="Open Sans"/>
              <a:sym typeface="Open Sans"/>
            </a:endParaRPr>
          </a:p>
          <a:p>
            <a:pPr indent="-287655" lvl="0" marL="457200" rtl="0" algn="l">
              <a:spcBef>
                <a:spcPts val="0"/>
              </a:spcBef>
              <a:spcAft>
                <a:spcPts val="0"/>
              </a:spcAft>
              <a:buClr>
                <a:srgbClr val="333333"/>
              </a:buClr>
              <a:buSzPct val="100000"/>
              <a:buFont typeface="Open Sans"/>
              <a:buChar char="●"/>
            </a:pPr>
            <a:r>
              <a:rPr b="1" lang="en-GB" sz="1200">
                <a:solidFill>
                  <a:srgbClr val="333333"/>
                </a:solidFill>
                <a:highlight>
                  <a:srgbClr val="FFFFFF"/>
                </a:highlight>
                <a:latin typeface="Open Sans"/>
                <a:ea typeface="Open Sans"/>
                <a:cs typeface="Open Sans"/>
                <a:sym typeface="Open Sans"/>
              </a:rPr>
              <a:t>Existing key pair:</a:t>
            </a:r>
            <a:r>
              <a:rPr lang="en-GB" sz="1200">
                <a:solidFill>
                  <a:srgbClr val="333333"/>
                </a:solidFill>
                <a:highlight>
                  <a:srgbClr val="FFFFFF"/>
                </a:highlight>
                <a:latin typeface="Open Sans"/>
                <a:ea typeface="Open Sans"/>
                <a:cs typeface="Open Sans"/>
                <a:sym typeface="Open Sans"/>
              </a:rPr>
              <a:t> vockey</a:t>
            </a:r>
            <a:endParaRPr sz="1200">
              <a:solidFill>
                <a:srgbClr val="333333"/>
              </a:solidFill>
              <a:highlight>
                <a:srgbClr val="FFFFFF"/>
              </a:highlight>
              <a:latin typeface="Open Sans"/>
              <a:ea typeface="Open Sans"/>
              <a:cs typeface="Open Sans"/>
              <a:sym typeface="Open Sans"/>
            </a:endParaRPr>
          </a:p>
          <a:p>
            <a:pPr indent="-287655" lvl="0" marL="4572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Select </a:t>
            </a:r>
            <a:r>
              <a:rPr b="1" lang="en-GB" sz="1200">
                <a:solidFill>
                  <a:srgbClr val="333333"/>
                </a:solidFill>
                <a:highlight>
                  <a:srgbClr val="FFFFFF"/>
                </a:highlight>
                <a:latin typeface="Open Sans"/>
                <a:ea typeface="Open Sans"/>
                <a:cs typeface="Open Sans"/>
                <a:sym typeface="Open Sans"/>
              </a:rPr>
              <a:t>I acknowledge...</a:t>
            </a:r>
            <a:endParaRPr b="1" sz="1200">
              <a:solidFill>
                <a:srgbClr val="333333"/>
              </a:solidFill>
              <a:highlight>
                <a:srgbClr val="FFFFFF"/>
              </a:highlight>
              <a:latin typeface="Open Sans"/>
              <a:ea typeface="Open Sans"/>
              <a:cs typeface="Open Sans"/>
              <a:sym typeface="Open Sans"/>
            </a:endParaRPr>
          </a:p>
          <a:p>
            <a:pPr indent="-287655" lvl="0" marL="457200" rtl="0" algn="l">
              <a:spcBef>
                <a:spcPts val="0"/>
              </a:spcBef>
              <a:spcAft>
                <a:spcPts val="0"/>
              </a:spcAft>
              <a:buClr>
                <a:srgbClr val="333333"/>
              </a:buClr>
              <a:buSzPct val="100000"/>
              <a:buFont typeface="Open Sans"/>
              <a:buChar char="●"/>
            </a:pPr>
            <a:r>
              <a:rPr lang="en-GB" sz="1200">
                <a:solidFill>
                  <a:srgbClr val="333333"/>
                </a:solidFill>
                <a:highlight>
                  <a:srgbClr val="FFFFFF"/>
                </a:highlight>
                <a:latin typeface="Open Sans"/>
                <a:ea typeface="Open Sans"/>
                <a:cs typeface="Open Sans"/>
                <a:sym typeface="Open Sans"/>
              </a:rPr>
              <a:t>Click </a:t>
            </a:r>
            <a:r>
              <a:rPr b="1" lang="en-GB" sz="1100">
                <a:solidFill>
                  <a:srgbClr val="FFFFFF"/>
                </a:solidFill>
                <a:highlight>
                  <a:srgbClr val="EC7211"/>
                </a:highlight>
                <a:latin typeface="Open Sans"/>
                <a:ea typeface="Open Sans"/>
                <a:cs typeface="Open Sans"/>
                <a:sym typeface="Open Sans"/>
              </a:rPr>
              <a:t>Create launch configuration</a:t>
            </a:r>
            <a:endParaRPr b="1" sz="1200">
              <a:solidFill>
                <a:srgbClr val="333333"/>
              </a:solidFill>
              <a:highlight>
                <a:srgbClr val="FFFFFF"/>
              </a:highlight>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104"/>
          <p:cNvPicPr preferRelativeResize="0"/>
          <p:nvPr/>
        </p:nvPicPr>
        <p:blipFill rotWithShape="1">
          <a:blip r:embed="rId3">
            <a:alphaModFix/>
          </a:blip>
          <a:srcRect b="13195" l="2781" r="39398" t="19273"/>
          <a:stretch/>
        </p:blipFill>
        <p:spPr>
          <a:xfrm>
            <a:off x="0" y="806800"/>
            <a:ext cx="4974077" cy="3267651"/>
          </a:xfrm>
          <a:prstGeom prst="rect">
            <a:avLst/>
          </a:prstGeom>
          <a:noFill/>
          <a:ln>
            <a:noFill/>
          </a:ln>
        </p:spPr>
      </p:pic>
      <p:pic>
        <p:nvPicPr>
          <p:cNvPr id="627" name="Google Shape;627;p104"/>
          <p:cNvPicPr preferRelativeResize="0"/>
          <p:nvPr/>
        </p:nvPicPr>
        <p:blipFill rotWithShape="1">
          <a:blip r:embed="rId4">
            <a:alphaModFix/>
          </a:blip>
          <a:srcRect b="7684" l="4870" r="37211" t="14536"/>
          <a:stretch/>
        </p:blipFill>
        <p:spPr>
          <a:xfrm>
            <a:off x="4974075" y="912888"/>
            <a:ext cx="4044850" cy="305547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idx="1" type="body"/>
          </p:nvPr>
        </p:nvSpPr>
        <p:spPr>
          <a:xfrm>
            <a:off x="311700" y="262225"/>
            <a:ext cx="8520600" cy="4514100"/>
          </a:xfrm>
          <a:prstGeom prst="rect">
            <a:avLst/>
          </a:prstGeom>
        </p:spPr>
        <p:txBody>
          <a:bodyPr anchorCtr="0" anchor="t" bIns="91425" lIns="91425" spcFirstLastPara="1" rIns="91425" wrap="square" tIns="91425">
            <a:noAutofit/>
          </a:bodyPr>
          <a:lstStyle/>
          <a:p>
            <a:pPr indent="-276860" lvl="0" marL="457200" rtl="0" algn="l">
              <a:lnSpc>
                <a:spcPct val="95000"/>
              </a:lnSpc>
              <a:spcBef>
                <a:spcPts val="100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Select the checkbox for the </a:t>
            </a:r>
            <a:r>
              <a:rPr i="1" lang="en-GB" sz="760">
                <a:solidFill>
                  <a:srgbClr val="333333"/>
                </a:solidFill>
                <a:highlight>
                  <a:srgbClr val="FFFFFF"/>
                </a:highlight>
                <a:latin typeface="Open Sans"/>
                <a:ea typeface="Open Sans"/>
                <a:cs typeface="Open Sans"/>
                <a:sym typeface="Open Sans"/>
              </a:rPr>
              <a:t>LabConfig</a:t>
            </a:r>
            <a:r>
              <a:rPr lang="en-GB" sz="760">
                <a:solidFill>
                  <a:srgbClr val="333333"/>
                </a:solidFill>
                <a:highlight>
                  <a:srgbClr val="FFFFFF"/>
                </a:highlight>
                <a:latin typeface="Open Sans"/>
                <a:ea typeface="Open Sans"/>
                <a:cs typeface="Open Sans"/>
                <a:sym typeface="Open Sans"/>
              </a:rPr>
              <a:t> Launch Configuration.</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From the </a:t>
            </a:r>
            <a:r>
              <a:rPr b="1" lang="en-GB" sz="705">
                <a:solidFill>
                  <a:srgbClr val="545B64"/>
                </a:solidFill>
                <a:highlight>
                  <a:srgbClr val="FFFFFF"/>
                </a:highlight>
                <a:latin typeface="Open Sans"/>
                <a:ea typeface="Open Sans"/>
                <a:cs typeface="Open Sans"/>
                <a:sym typeface="Open Sans"/>
              </a:rPr>
              <a:t>Actions</a:t>
            </a:r>
            <a:r>
              <a:rPr lang="en-GB" sz="760">
                <a:solidFill>
                  <a:srgbClr val="333333"/>
                </a:solidFill>
                <a:highlight>
                  <a:srgbClr val="FFFFFF"/>
                </a:highlight>
                <a:latin typeface="Open Sans"/>
                <a:ea typeface="Open Sans"/>
                <a:cs typeface="Open Sans"/>
                <a:sym typeface="Open Sans"/>
              </a:rPr>
              <a:t> menu, choose </a:t>
            </a:r>
            <a:r>
              <a:rPr i="1" lang="en-GB" sz="760">
                <a:solidFill>
                  <a:srgbClr val="333333"/>
                </a:solidFill>
                <a:highlight>
                  <a:srgbClr val="FFFFFF"/>
                </a:highlight>
                <a:latin typeface="Open Sans"/>
                <a:ea typeface="Open Sans"/>
                <a:cs typeface="Open Sans"/>
                <a:sym typeface="Open Sans"/>
              </a:rPr>
              <a:t>Create Auto Scaling group</a:t>
            </a:r>
            <a:endParaRPr i="1"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Enter Auto Scaling group name:</a:t>
            </a:r>
            <a:endParaRPr sz="760">
              <a:solidFill>
                <a:srgbClr val="333333"/>
              </a:solidFill>
              <a:highlight>
                <a:srgbClr val="FFFFFF"/>
              </a:highlight>
              <a:latin typeface="Open Sans"/>
              <a:ea typeface="Open Sans"/>
              <a:cs typeface="Open Sans"/>
              <a:sym typeface="Open Sans"/>
            </a:endParaRPr>
          </a:p>
          <a:p>
            <a:pPr indent="-270510" lvl="1" marL="914400" rtl="0" algn="l">
              <a:lnSpc>
                <a:spcPct val="95000"/>
              </a:lnSpc>
              <a:spcBef>
                <a:spcPts val="0"/>
              </a:spcBef>
              <a:spcAft>
                <a:spcPts val="0"/>
              </a:spcAft>
              <a:buClr>
                <a:srgbClr val="333333"/>
              </a:buClr>
              <a:buSzPts val="660"/>
              <a:buFont typeface="Open Sans"/>
              <a:buChar char="○"/>
            </a:pPr>
            <a:r>
              <a:rPr b="1" lang="en-GB" sz="760">
                <a:solidFill>
                  <a:srgbClr val="333333"/>
                </a:solidFill>
                <a:highlight>
                  <a:srgbClr val="FFFFFF"/>
                </a:highlight>
                <a:latin typeface="Open Sans"/>
                <a:ea typeface="Open Sans"/>
                <a:cs typeface="Open Sans"/>
                <a:sym typeface="Open Sans"/>
              </a:rPr>
              <a:t>Name:</a:t>
            </a:r>
            <a:r>
              <a:rPr lang="en-GB" sz="760">
                <a:solidFill>
                  <a:srgbClr val="333333"/>
                </a:solidFill>
                <a:highlight>
                  <a:srgbClr val="FFFFFF"/>
                </a:highlight>
                <a:latin typeface="Open Sans"/>
                <a:ea typeface="Open Sans"/>
                <a:cs typeface="Open Sans"/>
                <a:sym typeface="Open Sans"/>
              </a:rPr>
              <a:t> </a:t>
            </a:r>
            <a:r>
              <a:rPr lang="en-GB" sz="705">
                <a:solidFill>
                  <a:srgbClr val="188038"/>
                </a:solidFill>
                <a:highlight>
                  <a:srgbClr val="F3F4F4"/>
                </a:highlight>
                <a:latin typeface="Roboto Mono"/>
                <a:ea typeface="Roboto Mono"/>
                <a:cs typeface="Roboto Mono"/>
                <a:sym typeface="Roboto Mono"/>
              </a:rPr>
              <a:t>Lab Auto Scaling Group</a:t>
            </a:r>
            <a:endParaRPr sz="705">
              <a:solidFill>
                <a:srgbClr val="188038"/>
              </a:solidFill>
              <a:highlight>
                <a:srgbClr val="F3F4F4"/>
              </a:highlight>
              <a:latin typeface="Roboto Mono"/>
              <a:ea typeface="Roboto Mono"/>
              <a:cs typeface="Roboto Mono"/>
              <a:sym typeface="Roboto Mono"/>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Next</a:t>
            </a:r>
            <a:endParaRPr b="1" sz="705">
              <a:solidFill>
                <a:srgbClr val="FFFFFF"/>
              </a:solidFill>
              <a:highlight>
                <a:srgbClr val="EC7211"/>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On the </a:t>
            </a:r>
            <a:r>
              <a:rPr b="1" lang="en-GB" sz="760">
                <a:solidFill>
                  <a:srgbClr val="333333"/>
                </a:solidFill>
                <a:highlight>
                  <a:srgbClr val="FFFFFF"/>
                </a:highlight>
                <a:latin typeface="Open Sans"/>
                <a:ea typeface="Open Sans"/>
                <a:cs typeface="Open Sans"/>
                <a:sym typeface="Open Sans"/>
              </a:rPr>
              <a:t>Network</a:t>
            </a:r>
            <a:r>
              <a:rPr lang="en-GB" sz="760">
                <a:solidFill>
                  <a:srgbClr val="333333"/>
                </a:solidFill>
                <a:highlight>
                  <a:srgbClr val="FFFFFF"/>
                </a:highlight>
                <a:latin typeface="Open Sans"/>
                <a:ea typeface="Open Sans"/>
                <a:cs typeface="Open Sans"/>
                <a:sym typeface="Open Sans"/>
              </a:rPr>
              <a:t> page configure</a:t>
            </a:r>
            <a:endParaRPr sz="760">
              <a:solidFill>
                <a:srgbClr val="333333"/>
              </a:solidFill>
              <a:highlight>
                <a:srgbClr val="FFFFFF"/>
              </a:highlight>
              <a:latin typeface="Open Sans"/>
              <a:ea typeface="Open Sans"/>
              <a:cs typeface="Open Sans"/>
              <a:sym typeface="Open Sans"/>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Network:</a:t>
            </a:r>
            <a:r>
              <a:rPr lang="en-GB" sz="760">
                <a:solidFill>
                  <a:srgbClr val="333333"/>
                </a:solidFill>
                <a:highlight>
                  <a:srgbClr val="FFFFFF"/>
                </a:highlight>
                <a:latin typeface="Open Sans"/>
                <a:ea typeface="Open Sans"/>
                <a:cs typeface="Open Sans"/>
                <a:sym typeface="Open Sans"/>
              </a:rPr>
              <a:t> </a:t>
            </a:r>
            <a:r>
              <a:rPr i="1" lang="en-GB" sz="760">
                <a:solidFill>
                  <a:srgbClr val="333333"/>
                </a:solidFill>
                <a:highlight>
                  <a:srgbClr val="FFFFFF"/>
                </a:highlight>
                <a:latin typeface="Open Sans"/>
                <a:ea typeface="Open Sans"/>
                <a:cs typeface="Open Sans"/>
                <a:sym typeface="Open Sans"/>
              </a:rPr>
              <a:t>Lab VPC</a:t>
            </a:r>
            <a:br>
              <a:rPr i="1" lang="en-GB" sz="760">
                <a:solidFill>
                  <a:srgbClr val="333333"/>
                </a:solidFill>
                <a:highlight>
                  <a:srgbClr val="FFFFFF"/>
                </a:highlight>
                <a:latin typeface="Open Sans"/>
                <a:ea typeface="Open Sans"/>
                <a:cs typeface="Open Sans"/>
                <a:sym typeface="Open Sans"/>
              </a:rPr>
            </a:br>
            <a:r>
              <a:rPr lang="en-GB" sz="760">
                <a:solidFill>
                  <a:srgbClr val="333333"/>
                </a:solidFill>
                <a:highlight>
                  <a:srgbClr val="FFFFFF"/>
                </a:highlight>
                <a:latin typeface="Open Sans"/>
                <a:ea typeface="Open Sans"/>
                <a:cs typeface="Open Sans"/>
                <a:sym typeface="Open Sans"/>
              </a:rPr>
              <a:t> You can ignore the message regarding "No public IP address"</a:t>
            </a:r>
            <a:endParaRPr sz="760">
              <a:solidFill>
                <a:srgbClr val="333333"/>
              </a:solidFill>
              <a:highlight>
                <a:srgbClr val="FFFFFF"/>
              </a:highlight>
              <a:latin typeface="Open Sans"/>
              <a:ea typeface="Open Sans"/>
              <a:cs typeface="Open Sans"/>
              <a:sym typeface="Open Sans"/>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Subnet:</a:t>
            </a:r>
            <a:r>
              <a:rPr lang="en-GB" sz="760">
                <a:solidFill>
                  <a:srgbClr val="333333"/>
                </a:solidFill>
                <a:highlight>
                  <a:srgbClr val="FFFFFF"/>
                </a:highlight>
                <a:latin typeface="Open Sans"/>
                <a:ea typeface="Open Sans"/>
                <a:cs typeface="Open Sans"/>
                <a:sym typeface="Open Sans"/>
              </a:rPr>
              <a:t> Select </a:t>
            </a:r>
            <a:r>
              <a:rPr i="1" lang="en-GB" sz="760">
                <a:solidFill>
                  <a:srgbClr val="333333"/>
                </a:solidFill>
                <a:highlight>
                  <a:srgbClr val="FFFFFF"/>
                </a:highlight>
                <a:latin typeface="Open Sans"/>
                <a:ea typeface="Open Sans"/>
                <a:cs typeface="Open Sans"/>
                <a:sym typeface="Open Sans"/>
              </a:rPr>
              <a:t>Private Subnet 1 (10.0.1.0/24)</a:t>
            </a:r>
            <a:r>
              <a:rPr lang="en-GB" sz="760">
                <a:solidFill>
                  <a:srgbClr val="333333"/>
                </a:solidFill>
                <a:highlight>
                  <a:srgbClr val="FFFFFF"/>
                </a:highlight>
                <a:latin typeface="Open Sans"/>
                <a:ea typeface="Open Sans"/>
                <a:cs typeface="Open Sans"/>
                <a:sym typeface="Open Sans"/>
              </a:rPr>
              <a:t> </a:t>
            </a:r>
            <a:r>
              <a:rPr b="1" lang="en-GB" sz="760">
                <a:solidFill>
                  <a:srgbClr val="333333"/>
                </a:solidFill>
                <a:highlight>
                  <a:srgbClr val="FFFFFF"/>
                </a:highlight>
                <a:latin typeface="Open Sans"/>
                <a:ea typeface="Open Sans"/>
                <a:cs typeface="Open Sans"/>
                <a:sym typeface="Open Sans"/>
              </a:rPr>
              <a:t>and</a:t>
            </a:r>
            <a:r>
              <a:rPr lang="en-GB" sz="760">
                <a:solidFill>
                  <a:srgbClr val="333333"/>
                </a:solidFill>
                <a:highlight>
                  <a:srgbClr val="FFFFFF"/>
                </a:highlight>
                <a:latin typeface="Open Sans"/>
                <a:ea typeface="Open Sans"/>
                <a:cs typeface="Open Sans"/>
                <a:sym typeface="Open Sans"/>
              </a:rPr>
              <a:t> </a:t>
            </a:r>
            <a:r>
              <a:rPr i="1" lang="en-GB" sz="760">
                <a:solidFill>
                  <a:srgbClr val="333333"/>
                </a:solidFill>
                <a:highlight>
                  <a:srgbClr val="FFFFFF"/>
                </a:highlight>
                <a:latin typeface="Open Sans"/>
                <a:ea typeface="Open Sans"/>
                <a:cs typeface="Open Sans"/>
                <a:sym typeface="Open Sans"/>
              </a:rPr>
              <a:t>Private Subnet 2 (10.0.3.0/24)</a:t>
            </a:r>
            <a:endParaRPr i="1"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This will launch EC2 instances in private subnets across both Availability Zones.</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Next</a:t>
            </a:r>
            <a:endParaRPr b="1" sz="705">
              <a:solidFill>
                <a:srgbClr val="FFFFFF"/>
              </a:solidFill>
              <a:highlight>
                <a:srgbClr val="EC7211"/>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In the </a:t>
            </a:r>
            <a:r>
              <a:rPr b="1" lang="en-GB" sz="760">
                <a:solidFill>
                  <a:srgbClr val="333333"/>
                </a:solidFill>
                <a:highlight>
                  <a:srgbClr val="FFFFFF"/>
                </a:highlight>
                <a:latin typeface="Open Sans"/>
                <a:ea typeface="Open Sans"/>
                <a:cs typeface="Open Sans"/>
                <a:sym typeface="Open Sans"/>
              </a:rPr>
              <a:t>Load balancing - </a:t>
            </a:r>
            <a:r>
              <a:rPr b="1" i="1" lang="en-GB" sz="760">
                <a:solidFill>
                  <a:srgbClr val="333333"/>
                </a:solidFill>
                <a:highlight>
                  <a:srgbClr val="FFFFFF"/>
                </a:highlight>
                <a:latin typeface="Open Sans"/>
                <a:ea typeface="Open Sans"/>
                <a:cs typeface="Open Sans"/>
                <a:sym typeface="Open Sans"/>
              </a:rPr>
              <a:t>optional</a:t>
            </a:r>
            <a:r>
              <a:rPr lang="en-GB" sz="760">
                <a:solidFill>
                  <a:srgbClr val="333333"/>
                </a:solidFill>
                <a:highlight>
                  <a:srgbClr val="FFFFFF"/>
                </a:highlight>
                <a:latin typeface="Open Sans"/>
                <a:ea typeface="Open Sans"/>
                <a:cs typeface="Open Sans"/>
                <a:sym typeface="Open Sans"/>
              </a:rPr>
              <a:t> pane, choose </a:t>
            </a:r>
            <a:r>
              <a:rPr b="1" lang="en-GB" sz="760">
                <a:solidFill>
                  <a:srgbClr val="333333"/>
                </a:solidFill>
                <a:highlight>
                  <a:srgbClr val="FFFFFF"/>
                </a:highlight>
                <a:latin typeface="Open Sans"/>
                <a:ea typeface="Open Sans"/>
                <a:cs typeface="Open Sans"/>
                <a:sym typeface="Open Sans"/>
              </a:rPr>
              <a:t>Attach to an existing load balancer</a:t>
            </a:r>
            <a:endParaRPr b="1"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In the </a:t>
            </a:r>
            <a:r>
              <a:rPr b="1" lang="en-GB" sz="760">
                <a:solidFill>
                  <a:srgbClr val="333333"/>
                </a:solidFill>
                <a:highlight>
                  <a:srgbClr val="FFFFFF"/>
                </a:highlight>
                <a:latin typeface="Open Sans"/>
                <a:ea typeface="Open Sans"/>
                <a:cs typeface="Open Sans"/>
                <a:sym typeface="Open Sans"/>
              </a:rPr>
              <a:t>Attach to an existing load balancer</a:t>
            </a:r>
            <a:r>
              <a:rPr lang="en-GB" sz="760">
                <a:solidFill>
                  <a:srgbClr val="333333"/>
                </a:solidFill>
                <a:highlight>
                  <a:srgbClr val="FFFFFF"/>
                </a:highlight>
                <a:latin typeface="Open Sans"/>
                <a:ea typeface="Open Sans"/>
                <a:cs typeface="Open Sans"/>
                <a:sym typeface="Open Sans"/>
              </a:rPr>
              <a:t> pane, use the dropdown list to select </a:t>
            </a:r>
            <a:r>
              <a:rPr i="1" lang="en-GB" sz="760">
                <a:solidFill>
                  <a:srgbClr val="333333"/>
                </a:solidFill>
                <a:highlight>
                  <a:srgbClr val="FFFFFF"/>
                </a:highlight>
                <a:latin typeface="Open Sans"/>
                <a:ea typeface="Open Sans"/>
                <a:cs typeface="Open Sans"/>
                <a:sym typeface="Open Sans"/>
              </a:rPr>
              <a:t>LabGroup</a:t>
            </a:r>
            <a:r>
              <a:rPr lang="en-GB" sz="760">
                <a:solidFill>
                  <a:srgbClr val="333333"/>
                </a:solidFill>
                <a:highlight>
                  <a:srgbClr val="FFFFFF"/>
                </a:highlight>
                <a:latin typeface="Open Sans"/>
                <a:ea typeface="Open Sans"/>
                <a:cs typeface="Open Sans"/>
                <a:sym typeface="Open Sans"/>
              </a:rPr>
              <a:t>.</a:t>
            </a:r>
            <a:endParaRPr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In the </a:t>
            </a:r>
            <a:r>
              <a:rPr b="1" lang="en-GB" sz="760">
                <a:solidFill>
                  <a:srgbClr val="333333"/>
                </a:solidFill>
                <a:highlight>
                  <a:srgbClr val="FFFFFF"/>
                </a:highlight>
                <a:latin typeface="Open Sans"/>
                <a:ea typeface="Open Sans"/>
                <a:cs typeface="Open Sans"/>
                <a:sym typeface="Open Sans"/>
              </a:rPr>
              <a:t>Additional settings - </a:t>
            </a:r>
            <a:r>
              <a:rPr b="1" i="1" lang="en-GB" sz="760">
                <a:solidFill>
                  <a:srgbClr val="333333"/>
                </a:solidFill>
                <a:highlight>
                  <a:srgbClr val="FFFFFF"/>
                </a:highlight>
                <a:latin typeface="Open Sans"/>
                <a:ea typeface="Open Sans"/>
                <a:cs typeface="Open Sans"/>
                <a:sym typeface="Open Sans"/>
              </a:rPr>
              <a:t>optional</a:t>
            </a:r>
            <a:r>
              <a:rPr lang="en-GB" sz="760">
                <a:solidFill>
                  <a:srgbClr val="333333"/>
                </a:solidFill>
                <a:highlight>
                  <a:srgbClr val="FFFFFF"/>
                </a:highlight>
                <a:latin typeface="Open Sans"/>
                <a:ea typeface="Open Sans"/>
                <a:cs typeface="Open Sans"/>
                <a:sym typeface="Open Sans"/>
              </a:rPr>
              <a:t> pane, select </a:t>
            </a:r>
            <a:r>
              <a:rPr b="1" lang="en-GB" sz="760">
                <a:solidFill>
                  <a:srgbClr val="333333"/>
                </a:solidFill>
                <a:highlight>
                  <a:srgbClr val="FFFFFF"/>
                </a:highlight>
                <a:latin typeface="Open Sans"/>
                <a:ea typeface="Open Sans"/>
                <a:cs typeface="Open Sans"/>
                <a:sym typeface="Open Sans"/>
              </a:rPr>
              <a:t>Enable group metrics collection within CloudWatch</a:t>
            </a:r>
            <a:br>
              <a:rPr b="1" lang="en-GB" sz="760">
                <a:solidFill>
                  <a:srgbClr val="333333"/>
                </a:solidFill>
                <a:highlight>
                  <a:srgbClr val="FFFFFF"/>
                </a:highlight>
                <a:latin typeface="Open Sans"/>
                <a:ea typeface="Open Sans"/>
                <a:cs typeface="Open Sans"/>
                <a:sym typeface="Open Sans"/>
              </a:rPr>
            </a:br>
            <a:r>
              <a:rPr lang="en-GB" sz="760">
                <a:solidFill>
                  <a:srgbClr val="333333"/>
                </a:solidFill>
                <a:highlight>
                  <a:srgbClr val="FFFFFF"/>
                </a:highlight>
                <a:latin typeface="Open Sans"/>
                <a:ea typeface="Open Sans"/>
                <a:cs typeface="Open Sans"/>
                <a:sym typeface="Open Sans"/>
              </a:rPr>
              <a:t>This will capture metrics at 1-minute intervals, which allows Auto Scaling to react quickly to changing usage patterns.</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Next</a:t>
            </a:r>
            <a:endParaRPr b="1" sz="705">
              <a:solidFill>
                <a:srgbClr val="FFFFFF"/>
              </a:solidFill>
              <a:highlight>
                <a:srgbClr val="EC7211"/>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Under </a:t>
            </a:r>
            <a:r>
              <a:rPr b="1" lang="en-GB" sz="760">
                <a:solidFill>
                  <a:srgbClr val="333333"/>
                </a:solidFill>
                <a:highlight>
                  <a:srgbClr val="FFFFFF"/>
                </a:highlight>
                <a:latin typeface="Open Sans"/>
                <a:ea typeface="Open Sans"/>
                <a:cs typeface="Open Sans"/>
                <a:sym typeface="Open Sans"/>
              </a:rPr>
              <a:t>Group size</a:t>
            </a:r>
            <a:r>
              <a:rPr lang="en-GB" sz="760">
                <a:solidFill>
                  <a:srgbClr val="333333"/>
                </a:solidFill>
                <a:highlight>
                  <a:srgbClr val="FFFFFF"/>
                </a:highlight>
                <a:latin typeface="Open Sans"/>
                <a:ea typeface="Open Sans"/>
                <a:cs typeface="Open Sans"/>
                <a:sym typeface="Open Sans"/>
              </a:rPr>
              <a:t>, configure:</a:t>
            </a:r>
            <a:endParaRPr sz="760">
              <a:solidFill>
                <a:srgbClr val="333333"/>
              </a:solidFill>
              <a:highlight>
                <a:srgbClr val="FFFFFF"/>
              </a:highlight>
              <a:latin typeface="Open Sans"/>
              <a:ea typeface="Open Sans"/>
              <a:cs typeface="Open Sans"/>
              <a:sym typeface="Open Sans"/>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Desired capacity:</a:t>
            </a:r>
            <a:r>
              <a:rPr lang="en-GB" sz="760">
                <a:solidFill>
                  <a:srgbClr val="333333"/>
                </a:solidFill>
                <a:highlight>
                  <a:srgbClr val="FFFFFF"/>
                </a:highlight>
                <a:latin typeface="Open Sans"/>
                <a:ea typeface="Open Sans"/>
                <a:cs typeface="Open Sans"/>
                <a:sym typeface="Open Sans"/>
              </a:rPr>
              <a:t> 2</a:t>
            </a:r>
            <a:endParaRPr sz="760">
              <a:solidFill>
                <a:srgbClr val="333333"/>
              </a:solidFill>
              <a:highlight>
                <a:srgbClr val="FFFFFF"/>
              </a:highlight>
              <a:latin typeface="Open Sans"/>
              <a:ea typeface="Open Sans"/>
              <a:cs typeface="Open Sans"/>
              <a:sym typeface="Open Sans"/>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Minimum capacity:</a:t>
            </a:r>
            <a:r>
              <a:rPr lang="en-GB" sz="760">
                <a:solidFill>
                  <a:srgbClr val="333333"/>
                </a:solidFill>
                <a:highlight>
                  <a:srgbClr val="FFFFFF"/>
                </a:highlight>
                <a:latin typeface="Open Sans"/>
                <a:ea typeface="Open Sans"/>
                <a:cs typeface="Open Sans"/>
                <a:sym typeface="Open Sans"/>
              </a:rPr>
              <a:t> 2</a:t>
            </a:r>
            <a:endParaRPr sz="760">
              <a:solidFill>
                <a:srgbClr val="333333"/>
              </a:solidFill>
              <a:highlight>
                <a:srgbClr val="FFFFFF"/>
              </a:highlight>
              <a:latin typeface="Open Sans"/>
              <a:ea typeface="Open Sans"/>
              <a:cs typeface="Open Sans"/>
              <a:sym typeface="Open Sans"/>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Maximum capacity:</a:t>
            </a:r>
            <a:r>
              <a:rPr lang="en-GB" sz="760">
                <a:solidFill>
                  <a:srgbClr val="333333"/>
                </a:solidFill>
                <a:highlight>
                  <a:srgbClr val="FFFFFF"/>
                </a:highlight>
                <a:latin typeface="Open Sans"/>
                <a:ea typeface="Open Sans"/>
                <a:cs typeface="Open Sans"/>
                <a:sym typeface="Open Sans"/>
              </a:rPr>
              <a:t> 6</a:t>
            </a:r>
            <a:endParaRPr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This will allow Auto Scaling to automatically add/remove instances, always keeping between 2 and 6 instances running.</a:t>
            </a:r>
            <a:endParaRPr sz="760">
              <a:solidFill>
                <a:srgbClr val="333333"/>
              </a:solidFill>
              <a:highlight>
                <a:srgbClr val="FFFFFF"/>
              </a:highlight>
              <a:latin typeface="Open Sans"/>
              <a:ea typeface="Open Sans"/>
              <a:cs typeface="Open Sans"/>
              <a:sym typeface="Open Sans"/>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Under </a:t>
            </a:r>
            <a:r>
              <a:rPr b="1" lang="en-GB" sz="760">
                <a:solidFill>
                  <a:srgbClr val="333333"/>
                </a:solidFill>
                <a:highlight>
                  <a:srgbClr val="FFFFFF"/>
                </a:highlight>
                <a:latin typeface="Open Sans"/>
                <a:ea typeface="Open Sans"/>
                <a:cs typeface="Open Sans"/>
                <a:sym typeface="Open Sans"/>
              </a:rPr>
              <a:t>Scaling policies</a:t>
            </a:r>
            <a:r>
              <a:rPr lang="en-GB" sz="760">
                <a:solidFill>
                  <a:srgbClr val="333333"/>
                </a:solidFill>
                <a:highlight>
                  <a:srgbClr val="FFFFFF"/>
                </a:highlight>
                <a:latin typeface="Open Sans"/>
                <a:ea typeface="Open Sans"/>
                <a:cs typeface="Open Sans"/>
                <a:sym typeface="Open Sans"/>
              </a:rPr>
              <a:t>, choose </a:t>
            </a:r>
            <a:r>
              <a:rPr i="1" lang="en-GB" sz="760">
                <a:solidFill>
                  <a:srgbClr val="333333"/>
                </a:solidFill>
                <a:highlight>
                  <a:srgbClr val="FFFFFF"/>
                </a:highlight>
                <a:latin typeface="Open Sans"/>
                <a:ea typeface="Open Sans"/>
                <a:cs typeface="Open Sans"/>
                <a:sym typeface="Open Sans"/>
              </a:rPr>
              <a:t>Target tracking scaling policy</a:t>
            </a:r>
            <a:r>
              <a:rPr lang="en-GB" sz="760">
                <a:solidFill>
                  <a:srgbClr val="333333"/>
                </a:solidFill>
                <a:highlight>
                  <a:srgbClr val="FFFFFF"/>
                </a:highlight>
                <a:latin typeface="Open Sans"/>
                <a:ea typeface="Open Sans"/>
                <a:cs typeface="Open Sans"/>
                <a:sym typeface="Open Sans"/>
              </a:rPr>
              <a:t> and configure:</a:t>
            </a:r>
            <a:endParaRPr sz="760">
              <a:solidFill>
                <a:srgbClr val="333333"/>
              </a:solidFill>
              <a:highlight>
                <a:srgbClr val="FFFFFF"/>
              </a:highlight>
              <a:latin typeface="Open Sans"/>
              <a:ea typeface="Open Sans"/>
              <a:cs typeface="Open Sans"/>
              <a:sym typeface="Open Sans"/>
            </a:endParaRPr>
          </a:p>
          <a:p>
            <a:pPr indent="-270510" lvl="1" marL="914400" rtl="0" algn="l">
              <a:lnSpc>
                <a:spcPct val="95000"/>
              </a:lnSpc>
              <a:spcBef>
                <a:spcPts val="0"/>
              </a:spcBef>
              <a:spcAft>
                <a:spcPts val="0"/>
              </a:spcAft>
              <a:buClr>
                <a:srgbClr val="333333"/>
              </a:buClr>
              <a:buSzPts val="660"/>
              <a:buFont typeface="Open Sans"/>
              <a:buChar char="○"/>
            </a:pPr>
            <a:r>
              <a:rPr b="1" lang="en-GB" sz="760">
                <a:solidFill>
                  <a:srgbClr val="333333"/>
                </a:solidFill>
                <a:highlight>
                  <a:srgbClr val="FFFFFF"/>
                </a:highlight>
                <a:latin typeface="Open Sans"/>
                <a:ea typeface="Open Sans"/>
                <a:cs typeface="Open Sans"/>
                <a:sym typeface="Open Sans"/>
              </a:rPr>
              <a:t>Lab policy name:</a:t>
            </a:r>
            <a:r>
              <a:rPr lang="en-GB" sz="760">
                <a:solidFill>
                  <a:srgbClr val="333333"/>
                </a:solidFill>
                <a:highlight>
                  <a:srgbClr val="FFFFFF"/>
                </a:highlight>
                <a:latin typeface="Open Sans"/>
                <a:ea typeface="Open Sans"/>
                <a:cs typeface="Open Sans"/>
                <a:sym typeface="Open Sans"/>
              </a:rPr>
              <a:t> </a:t>
            </a:r>
            <a:r>
              <a:rPr lang="en-GB" sz="705">
                <a:solidFill>
                  <a:srgbClr val="188038"/>
                </a:solidFill>
                <a:highlight>
                  <a:srgbClr val="F3F4F4"/>
                </a:highlight>
                <a:latin typeface="Roboto Mono"/>
                <a:ea typeface="Roboto Mono"/>
                <a:cs typeface="Roboto Mono"/>
                <a:sym typeface="Roboto Mono"/>
              </a:rPr>
              <a:t>LabScalingPolicy</a:t>
            </a:r>
            <a:endParaRPr sz="705">
              <a:solidFill>
                <a:srgbClr val="188038"/>
              </a:solidFill>
              <a:highlight>
                <a:srgbClr val="F3F4F4"/>
              </a:highlight>
              <a:latin typeface="Roboto Mono"/>
              <a:ea typeface="Roboto Mono"/>
              <a:cs typeface="Roboto Mono"/>
              <a:sym typeface="Roboto Mono"/>
            </a:endParaRPr>
          </a:p>
          <a:p>
            <a:pPr indent="-276860" lvl="1" marL="914400" rtl="0" algn="l">
              <a:lnSpc>
                <a:spcPct val="95000"/>
              </a:lnSpc>
              <a:spcBef>
                <a:spcPts val="0"/>
              </a:spcBef>
              <a:spcAft>
                <a:spcPts val="0"/>
              </a:spcAft>
              <a:buClr>
                <a:srgbClr val="333333"/>
              </a:buClr>
              <a:buSzPts val="760"/>
              <a:buFont typeface="Open Sans"/>
              <a:buChar char="○"/>
            </a:pPr>
            <a:r>
              <a:rPr b="1" lang="en-GB" sz="760">
                <a:solidFill>
                  <a:srgbClr val="333333"/>
                </a:solidFill>
                <a:highlight>
                  <a:srgbClr val="FFFFFF"/>
                </a:highlight>
                <a:latin typeface="Open Sans"/>
                <a:ea typeface="Open Sans"/>
                <a:cs typeface="Open Sans"/>
                <a:sym typeface="Open Sans"/>
              </a:rPr>
              <a:t>Metric type:</a:t>
            </a:r>
            <a:r>
              <a:rPr lang="en-GB" sz="760">
                <a:solidFill>
                  <a:srgbClr val="333333"/>
                </a:solidFill>
                <a:highlight>
                  <a:srgbClr val="FFFFFF"/>
                </a:highlight>
                <a:latin typeface="Open Sans"/>
                <a:ea typeface="Open Sans"/>
                <a:cs typeface="Open Sans"/>
                <a:sym typeface="Open Sans"/>
              </a:rPr>
              <a:t> </a:t>
            </a:r>
            <a:r>
              <a:rPr i="1" lang="en-GB" sz="760">
                <a:solidFill>
                  <a:srgbClr val="333333"/>
                </a:solidFill>
                <a:highlight>
                  <a:srgbClr val="FFFFFF"/>
                </a:highlight>
                <a:latin typeface="Open Sans"/>
                <a:ea typeface="Open Sans"/>
                <a:cs typeface="Open Sans"/>
                <a:sym typeface="Open Sans"/>
              </a:rPr>
              <a:t>Average CPU Utilization</a:t>
            </a:r>
            <a:endParaRPr i="1" sz="760">
              <a:solidFill>
                <a:srgbClr val="333333"/>
              </a:solidFill>
              <a:highlight>
                <a:srgbClr val="FFFFFF"/>
              </a:highlight>
              <a:latin typeface="Open Sans"/>
              <a:ea typeface="Open Sans"/>
              <a:cs typeface="Open Sans"/>
              <a:sym typeface="Open Sans"/>
            </a:endParaRPr>
          </a:p>
          <a:p>
            <a:pPr indent="-270510" lvl="1" marL="914400" rtl="0" algn="l">
              <a:lnSpc>
                <a:spcPct val="95000"/>
              </a:lnSpc>
              <a:spcBef>
                <a:spcPts val="0"/>
              </a:spcBef>
              <a:spcAft>
                <a:spcPts val="0"/>
              </a:spcAft>
              <a:buClr>
                <a:srgbClr val="333333"/>
              </a:buClr>
              <a:buSzPts val="660"/>
              <a:buFont typeface="Open Sans"/>
              <a:buChar char="○"/>
            </a:pPr>
            <a:r>
              <a:rPr b="1" lang="en-GB" sz="760">
                <a:solidFill>
                  <a:srgbClr val="333333"/>
                </a:solidFill>
                <a:highlight>
                  <a:srgbClr val="FFFFFF"/>
                </a:highlight>
                <a:latin typeface="Open Sans"/>
                <a:ea typeface="Open Sans"/>
                <a:cs typeface="Open Sans"/>
                <a:sym typeface="Open Sans"/>
              </a:rPr>
              <a:t>Target value:</a:t>
            </a:r>
            <a:r>
              <a:rPr lang="en-GB" sz="760">
                <a:solidFill>
                  <a:srgbClr val="333333"/>
                </a:solidFill>
                <a:highlight>
                  <a:srgbClr val="FFFFFF"/>
                </a:highlight>
                <a:latin typeface="Open Sans"/>
                <a:ea typeface="Open Sans"/>
                <a:cs typeface="Open Sans"/>
                <a:sym typeface="Open Sans"/>
              </a:rPr>
              <a:t> </a:t>
            </a:r>
            <a:r>
              <a:rPr lang="en-GB" sz="705">
                <a:solidFill>
                  <a:srgbClr val="188038"/>
                </a:solidFill>
                <a:highlight>
                  <a:srgbClr val="F3F4F4"/>
                </a:highlight>
                <a:latin typeface="Roboto Mono"/>
                <a:ea typeface="Roboto Mono"/>
                <a:cs typeface="Roboto Mono"/>
                <a:sym typeface="Roboto Mono"/>
              </a:rPr>
              <a:t>60</a:t>
            </a:r>
            <a:endParaRPr sz="705">
              <a:solidFill>
                <a:srgbClr val="188038"/>
              </a:solidFill>
              <a:highlight>
                <a:srgbClr val="F3F4F4"/>
              </a:highlight>
              <a:latin typeface="Roboto Mono"/>
              <a:ea typeface="Roboto Mono"/>
              <a:cs typeface="Roboto Mono"/>
              <a:sym typeface="Roboto Mono"/>
            </a:endParaRPr>
          </a:p>
          <a:p>
            <a:pPr indent="-276860" lvl="0" marL="457200" rtl="0" algn="l">
              <a:lnSpc>
                <a:spcPct val="95000"/>
              </a:lnSpc>
              <a:spcBef>
                <a:spcPts val="0"/>
              </a:spcBef>
              <a:spcAft>
                <a:spcPts val="0"/>
              </a:spcAft>
              <a:buClr>
                <a:srgbClr val="333333"/>
              </a:buClr>
              <a:buSzPts val="760"/>
              <a:buFont typeface="Open Sans"/>
              <a:buAutoNum type="arabicPeriod" startAt="22"/>
            </a:pPr>
            <a:r>
              <a:rPr lang="en-GB" sz="760">
                <a:solidFill>
                  <a:srgbClr val="333333"/>
                </a:solidFill>
                <a:highlight>
                  <a:srgbClr val="FFFFFF"/>
                </a:highlight>
                <a:latin typeface="Open Sans"/>
                <a:ea typeface="Open Sans"/>
                <a:cs typeface="Open Sans"/>
                <a:sym typeface="Open Sans"/>
              </a:rPr>
              <a:t>This tells Auto Scaling to maintain an </a:t>
            </a:r>
            <a:r>
              <a:rPr i="1" lang="en-GB" sz="760">
                <a:solidFill>
                  <a:srgbClr val="333333"/>
                </a:solidFill>
                <a:highlight>
                  <a:srgbClr val="FFFFFF"/>
                </a:highlight>
                <a:latin typeface="Open Sans"/>
                <a:ea typeface="Open Sans"/>
                <a:cs typeface="Open Sans"/>
                <a:sym typeface="Open Sans"/>
              </a:rPr>
              <a:t>average</a:t>
            </a:r>
            <a:r>
              <a:rPr lang="en-GB" sz="760">
                <a:solidFill>
                  <a:srgbClr val="333333"/>
                </a:solidFill>
                <a:highlight>
                  <a:srgbClr val="FFFFFF"/>
                </a:highlight>
                <a:latin typeface="Open Sans"/>
                <a:ea typeface="Open Sans"/>
                <a:cs typeface="Open Sans"/>
                <a:sym typeface="Open Sans"/>
              </a:rPr>
              <a:t> CPU utilization </a:t>
            </a:r>
            <a:r>
              <a:rPr i="1" lang="en-GB" sz="760">
                <a:solidFill>
                  <a:srgbClr val="333333"/>
                </a:solidFill>
                <a:highlight>
                  <a:srgbClr val="FFFFFF"/>
                </a:highlight>
                <a:latin typeface="Open Sans"/>
                <a:ea typeface="Open Sans"/>
                <a:cs typeface="Open Sans"/>
                <a:sym typeface="Open Sans"/>
              </a:rPr>
              <a:t>across all instances</a:t>
            </a:r>
            <a:r>
              <a:rPr lang="en-GB" sz="760">
                <a:solidFill>
                  <a:srgbClr val="333333"/>
                </a:solidFill>
                <a:highlight>
                  <a:srgbClr val="FFFFFF"/>
                </a:highlight>
                <a:latin typeface="Open Sans"/>
                <a:ea typeface="Open Sans"/>
                <a:cs typeface="Open Sans"/>
                <a:sym typeface="Open Sans"/>
              </a:rPr>
              <a:t> at 60%. Auto Scaling will automatically add or remove capacity as required to keep the metric at, or close to, the specified target value. It adjusts to fluctuations in the metric due to a fluctuating load pattern.</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Next</a:t>
            </a:r>
            <a:br>
              <a:rPr b="1" lang="en-GB" sz="705">
                <a:solidFill>
                  <a:srgbClr val="FFFFFF"/>
                </a:solidFill>
                <a:highlight>
                  <a:srgbClr val="EC7211"/>
                </a:highlight>
                <a:latin typeface="Open Sans"/>
                <a:ea typeface="Open Sans"/>
                <a:cs typeface="Open Sans"/>
                <a:sym typeface="Open Sans"/>
              </a:rPr>
            </a:br>
            <a:r>
              <a:rPr lang="en-GB" sz="760">
                <a:solidFill>
                  <a:srgbClr val="333333"/>
                </a:solidFill>
                <a:highlight>
                  <a:srgbClr val="FFFFFF"/>
                </a:highlight>
                <a:latin typeface="Open Sans"/>
                <a:ea typeface="Open Sans"/>
                <a:cs typeface="Open Sans"/>
                <a:sym typeface="Open Sans"/>
              </a:rPr>
              <a:t>Auto Scaling can send a notification when a scaling event takes place. You will use the default settings.</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Next</a:t>
            </a:r>
            <a:br>
              <a:rPr b="1" lang="en-GB" sz="705">
                <a:solidFill>
                  <a:srgbClr val="FFFFFF"/>
                </a:solidFill>
                <a:highlight>
                  <a:srgbClr val="EC7211"/>
                </a:highlight>
                <a:latin typeface="Open Sans"/>
                <a:ea typeface="Open Sans"/>
                <a:cs typeface="Open Sans"/>
                <a:sym typeface="Open Sans"/>
              </a:rPr>
            </a:br>
            <a:r>
              <a:rPr lang="en-GB" sz="760">
                <a:solidFill>
                  <a:srgbClr val="333333"/>
                </a:solidFill>
                <a:highlight>
                  <a:srgbClr val="FFFFFF"/>
                </a:highlight>
                <a:latin typeface="Open Sans"/>
                <a:ea typeface="Open Sans"/>
                <a:cs typeface="Open Sans"/>
                <a:sym typeface="Open Sans"/>
              </a:rPr>
              <a:t>Tags applied to the Auto Scaling group will be automatically propagated to the instances that are launched.</a:t>
            </a:r>
            <a:endParaRPr sz="760">
              <a:solidFill>
                <a:srgbClr val="333333"/>
              </a:solidFill>
              <a:highlight>
                <a:srgbClr val="FFFFFF"/>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Choose </a:t>
            </a:r>
            <a:r>
              <a:rPr b="1" lang="en-GB" sz="705">
                <a:solidFill>
                  <a:srgbClr val="FFFFFF"/>
                </a:solidFill>
                <a:highlight>
                  <a:srgbClr val="EC7211"/>
                </a:highlight>
                <a:latin typeface="Open Sans"/>
                <a:ea typeface="Open Sans"/>
                <a:cs typeface="Open Sans"/>
                <a:sym typeface="Open Sans"/>
              </a:rPr>
              <a:t>Add tag</a:t>
            </a:r>
            <a:r>
              <a:rPr lang="en-GB" sz="760">
                <a:solidFill>
                  <a:srgbClr val="333333"/>
                </a:solidFill>
                <a:highlight>
                  <a:srgbClr val="FFFFFF"/>
                </a:highlight>
                <a:latin typeface="Open Sans"/>
                <a:ea typeface="Open Sans"/>
                <a:cs typeface="Open Sans"/>
                <a:sym typeface="Open Sans"/>
              </a:rPr>
              <a:t> and Configure the following:</a:t>
            </a:r>
            <a:endParaRPr sz="760">
              <a:solidFill>
                <a:srgbClr val="333333"/>
              </a:solidFill>
              <a:highlight>
                <a:srgbClr val="FFFFFF"/>
              </a:highlight>
              <a:latin typeface="Open Sans"/>
              <a:ea typeface="Open Sans"/>
              <a:cs typeface="Open Sans"/>
              <a:sym typeface="Open Sans"/>
            </a:endParaRPr>
          </a:p>
          <a:p>
            <a:pPr indent="-270510" lvl="1" marL="914400" rtl="0" algn="l">
              <a:lnSpc>
                <a:spcPct val="95000"/>
              </a:lnSpc>
              <a:spcBef>
                <a:spcPts val="0"/>
              </a:spcBef>
              <a:spcAft>
                <a:spcPts val="0"/>
              </a:spcAft>
              <a:buClr>
                <a:srgbClr val="333333"/>
              </a:buClr>
              <a:buSzPts val="660"/>
              <a:buFont typeface="Open Sans"/>
              <a:buChar char="○"/>
            </a:pPr>
            <a:r>
              <a:rPr b="1" lang="en-GB" sz="760">
                <a:solidFill>
                  <a:srgbClr val="333333"/>
                </a:solidFill>
                <a:highlight>
                  <a:srgbClr val="FFFFFF"/>
                </a:highlight>
                <a:latin typeface="Open Sans"/>
                <a:ea typeface="Open Sans"/>
                <a:cs typeface="Open Sans"/>
                <a:sym typeface="Open Sans"/>
              </a:rPr>
              <a:t>Key:</a:t>
            </a:r>
            <a:r>
              <a:rPr lang="en-GB" sz="760">
                <a:solidFill>
                  <a:srgbClr val="333333"/>
                </a:solidFill>
                <a:highlight>
                  <a:srgbClr val="FFFFFF"/>
                </a:highlight>
                <a:latin typeface="Open Sans"/>
                <a:ea typeface="Open Sans"/>
                <a:cs typeface="Open Sans"/>
                <a:sym typeface="Open Sans"/>
              </a:rPr>
              <a:t> </a:t>
            </a:r>
            <a:r>
              <a:rPr lang="en-GB" sz="705">
                <a:solidFill>
                  <a:srgbClr val="188038"/>
                </a:solidFill>
                <a:highlight>
                  <a:srgbClr val="F3F4F4"/>
                </a:highlight>
                <a:latin typeface="Roboto Mono"/>
                <a:ea typeface="Roboto Mono"/>
                <a:cs typeface="Roboto Mono"/>
                <a:sym typeface="Roboto Mono"/>
              </a:rPr>
              <a:t>Name</a:t>
            </a:r>
            <a:endParaRPr sz="705">
              <a:solidFill>
                <a:srgbClr val="188038"/>
              </a:solidFill>
              <a:highlight>
                <a:srgbClr val="F3F4F4"/>
              </a:highlight>
              <a:latin typeface="Roboto Mono"/>
              <a:ea typeface="Roboto Mono"/>
              <a:cs typeface="Roboto Mono"/>
              <a:sym typeface="Roboto Mono"/>
            </a:endParaRPr>
          </a:p>
          <a:p>
            <a:pPr indent="-270510" lvl="1" marL="914400" rtl="0" algn="l">
              <a:lnSpc>
                <a:spcPct val="95000"/>
              </a:lnSpc>
              <a:spcBef>
                <a:spcPts val="0"/>
              </a:spcBef>
              <a:spcAft>
                <a:spcPts val="0"/>
              </a:spcAft>
              <a:buClr>
                <a:srgbClr val="333333"/>
              </a:buClr>
              <a:buSzPts val="660"/>
              <a:buFont typeface="Open Sans"/>
              <a:buChar char="○"/>
            </a:pPr>
            <a:r>
              <a:rPr b="1" lang="en-GB" sz="760">
                <a:solidFill>
                  <a:srgbClr val="333333"/>
                </a:solidFill>
                <a:highlight>
                  <a:srgbClr val="FFFFFF"/>
                </a:highlight>
                <a:latin typeface="Open Sans"/>
                <a:ea typeface="Open Sans"/>
                <a:cs typeface="Open Sans"/>
                <a:sym typeface="Open Sans"/>
              </a:rPr>
              <a:t>Value:</a:t>
            </a:r>
            <a:r>
              <a:rPr lang="en-GB" sz="760">
                <a:solidFill>
                  <a:srgbClr val="333333"/>
                </a:solidFill>
                <a:highlight>
                  <a:srgbClr val="FFFFFF"/>
                </a:highlight>
                <a:latin typeface="Open Sans"/>
                <a:ea typeface="Open Sans"/>
                <a:cs typeface="Open Sans"/>
                <a:sym typeface="Open Sans"/>
              </a:rPr>
              <a:t> </a:t>
            </a:r>
            <a:r>
              <a:rPr lang="en-GB" sz="705">
                <a:solidFill>
                  <a:srgbClr val="188038"/>
                </a:solidFill>
                <a:highlight>
                  <a:srgbClr val="F3F4F4"/>
                </a:highlight>
                <a:latin typeface="Roboto Mono"/>
                <a:ea typeface="Roboto Mono"/>
                <a:cs typeface="Roboto Mono"/>
                <a:sym typeface="Roboto Mono"/>
              </a:rPr>
              <a:t>Lab Instance</a:t>
            </a:r>
            <a:endParaRPr sz="705">
              <a:solidFill>
                <a:srgbClr val="188038"/>
              </a:solidFill>
              <a:highlight>
                <a:srgbClr val="F3F4F4"/>
              </a:highlight>
              <a:latin typeface="Roboto Mono"/>
              <a:ea typeface="Roboto Mono"/>
              <a:cs typeface="Roboto Mono"/>
              <a:sym typeface="Roboto Mono"/>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Click </a:t>
            </a:r>
            <a:r>
              <a:rPr b="1" lang="en-GB" sz="705">
                <a:solidFill>
                  <a:srgbClr val="FFFFFF"/>
                </a:solidFill>
                <a:highlight>
                  <a:srgbClr val="EC7211"/>
                </a:highlight>
                <a:latin typeface="Open Sans"/>
                <a:ea typeface="Open Sans"/>
                <a:cs typeface="Open Sans"/>
                <a:sym typeface="Open Sans"/>
              </a:rPr>
              <a:t>Next</a:t>
            </a:r>
            <a:endParaRPr b="1" sz="705">
              <a:solidFill>
                <a:srgbClr val="FFFFFF"/>
              </a:solidFill>
              <a:highlight>
                <a:srgbClr val="EC7211"/>
              </a:highlight>
              <a:latin typeface="Open Sans"/>
              <a:ea typeface="Open Sans"/>
              <a:cs typeface="Open Sans"/>
              <a:sym typeface="Open Sans"/>
            </a:endParaRPr>
          </a:p>
          <a:p>
            <a:pPr indent="-270510" lvl="0" marL="457200" rtl="0" algn="l">
              <a:lnSpc>
                <a:spcPct val="95000"/>
              </a:lnSpc>
              <a:spcBef>
                <a:spcPts val="0"/>
              </a:spcBef>
              <a:spcAft>
                <a:spcPts val="0"/>
              </a:spcAft>
              <a:buClr>
                <a:srgbClr val="333333"/>
              </a:buClr>
              <a:buSzPts val="660"/>
              <a:buFont typeface="Open Sans"/>
              <a:buAutoNum type="arabicPeriod" startAt="22"/>
            </a:pPr>
            <a:r>
              <a:rPr lang="en-GB" sz="760">
                <a:solidFill>
                  <a:srgbClr val="333333"/>
                </a:solidFill>
                <a:highlight>
                  <a:srgbClr val="FFFFFF"/>
                </a:highlight>
                <a:latin typeface="Open Sans"/>
                <a:ea typeface="Open Sans"/>
                <a:cs typeface="Open Sans"/>
                <a:sym typeface="Open Sans"/>
              </a:rPr>
              <a:t>Review the details of your Auto Scaling group, then click </a:t>
            </a:r>
            <a:r>
              <a:rPr b="1" lang="en-GB" sz="705">
                <a:solidFill>
                  <a:srgbClr val="FFFFFF"/>
                </a:solidFill>
                <a:highlight>
                  <a:srgbClr val="EC7211"/>
                </a:highlight>
                <a:latin typeface="Open Sans"/>
                <a:ea typeface="Open Sans"/>
                <a:cs typeface="Open Sans"/>
                <a:sym typeface="Open Sans"/>
              </a:rPr>
              <a:t>Create Auto Scaling group</a:t>
            </a:r>
            <a:r>
              <a:rPr lang="en-GB" sz="760">
                <a:solidFill>
                  <a:srgbClr val="333333"/>
                </a:solidFill>
                <a:highlight>
                  <a:srgbClr val="FFFFFF"/>
                </a:highlight>
                <a:latin typeface="Open Sans"/>
                <a:ea typeface="Open Sans"/>
                <a:cs typeface="Open Sans"/>
                <a:sym typeface="Open Sans"/>
              </a:rPr>
              <a:t>. If you encounter an error </a:t>
            </a:r>
            <a:r>
              <a:rPr b="1" lang="en-GB" sz="760">
                <a:solidFill>
                  <a:srgbClr val="333333"/>
                </a:solidFill>
                <a:highlight>
                  <a:srgbClr val="FFFFFF"/>
                </a:highlight>
                <a:latin typeface="Open Sans"/>
                <a:ea typeface="Open Sans"/>
                <a:cs typeface="Open Sans"/>
                <a:sym typeface="Open Sans"/>
              </a:rPr>
              <a:t>Failed to create Auto Scaling group</a:t>
            </a:r>
            <a:r>
              <a:rPr lang="en-GB" sz="760">
                <a:solidFill>
                  <a:srgbClr val="333333"/>
                </a:solidFill>
                <a:highlight>
                  <a:srgbClr val="FFFFFF"/>
                </a:highlight>
                <a:latin typeface="Open Sans"/>
                <a:ea typeface="Open Sans"/>
                <a:cs typeface="Open Sans"/>
                <a:sym typeface="Open Sans"/>
              </a:rPr>
              <a:t>, then click </a:t>
            </a:r>
            <a:r>
              <a:rPr b="1" lang="en-GB" sz="705">
                <a:solidFill>
                  <a:srgbClr val="FFFFFF"/>
                </a:solidFill>
                <a:highlight>
                  <a:srgbClr val="257ACF"/>
                </a:highlight>
                <a:latin typeface="Open Sans"/>
                <a:ea typeface="Open Sans"/>
                <a:cs typeface="Open Sans"/>
                <a:sym typeface="Open Sans"/>
              </a:rPr>
              <a:t>Retry Failed Tasks</a:t>
            </a:r>
            <a:r>
              <a:rPr lang="en-GB" sz="760">
                <a:solidFill>
                  <a:srgbClr val="333333"/>
                </a:solidFill>
                <a:highlight>
                  <a:srgbClr val="FFFFFF"/>
                </a:highlight>
                <a:latin typeface="Open Sans"/>
                <a:ea typeface="Open Sans"/>
                <a:cs typeface="Open Sans"/>
                <a:sym typeface="Open Sans"/>
              </a:rPr>
              <a:t>.</a:t>
            </a:r>
            <a:br>
              <a:rPr lang="en-GB" sz="760">
                <a:solidFill>
                  <a:srgbClr val="333333"/>
                </a:solidFill>
                <a:highlight>
                  <a:srgbClr val="FFFFFF"/>
                </a:highlight>
                <a:latin typeface="Open Sans"/>
                <a:ea typeface="Open Sans"/>
                <a:cs typeface="Open Sans"/>
                <a:sym typeface="Open Sans"/>
              </a:rPr>
            </a:br>
            <a:r>
              <a:rPr lang="en-GB" sz="760">
                <a:solidFill>
                  <a:srgbClr val="333333"/>
                </a:solidFill>
                <a:highlight>
                  <a:srgbClr val="FFFFFF"/>
                </a:highlight>
                <a:latin typeface="Open Sans"/>
                <a:ea typeface="Open Sans"/>
                <a:cs typeface="Open Sans"/>
                <a:sym typeface="Open Sans"/>
              </a:rPr>
              <a:t>Your Auto Scaling group will initially show an instance count of zero, but new instances will be launched to reach the </a:t>
            </a:r>
            <a:r>
              <a:rPr b="1" lang="en-GB" sz="760">
                <a:solidFill>
                  <a:srgbClr val="333333"/>
                </a:solidFill>
                <a:highlight>
                  <a:srgbClr val="FFFFFF"/>
                </a:highlight>
                <a:latin typeface="Open Sans"/>
                <a:ea typeface="Open Sans"/>
                <a:cs typeface="Open Sans"/>
                <a:sym typeface="Open Sans"/>
              </a:rPr>
              <a:t>Desired</a:t>
            </a:r>
            <a:r>
              <a:rPr lang="en-GB" sz="760">
                <a:solidFill>
                  <a:srgbClr val="333333"/>
                </a:solidFill>
                <a:highlight>
                  <a:srgbClr val="FFFFFF"/>
                </a:highlight>
                <a:latin typeface="Open Sans"/>
                <a:ea typeface="Open Sans"/>
                <a:cs typeface="Open Sans"/>
                <a:sym typeface="Open Sans"/>
              </a:rPr>
              <a:t> count of 2 instances.</a:t>
            </a:r>
            <a:endParaRPr sz="109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106"/>
          <p:cNvPicPr preferRelativeResize="0"/>
          <p:nvPr/>
        </p:nvPicPr>
        <p:blipFill rotWithShape="1">
          <a:blip r:embed="rId3">
            <a:alphaModFix/>
          </a:blip>
          <a:srcRect b="9189" l="4465" r="2111" t="16277"/>
          <a:stretch/>
        </p:blipFill>
        <p:spPr>
          <a:xfrm>
            <a:off x="536525" y="939950"/>
            <a:ext cx="8035973" cy="36065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107"/>
          <p:cNvPicPr preferRelativeResize="0"/>
          <p:nvPr/>
        </p:nvPicPr>
        <p:blipFill rotWithShape="1">
          <a:blip r:embed="rId3">
            <a:alphaModFix/>
          </a:blip>
          <a:srcRect b="8693" l="4464" r="37708" t="12776"/>
          <a:stretch/>
        </p:blipFill>
        <p:spPr>
          <a:xfrm>
            <a:off x="996425" y="200150"/>
            <a:ext cx="6208502" cy="4142124"/>
          </a:xfrm>
          <a:prstGeom prst="rect">
            <a:avLst/>
          </a:prstGeom>
          <a:noFill/>
          <a:ln>
            <a:noFill/>
          </a:ln>
        </p:spPr>
      </p:pic>
      <p:sp>
        <p:nvSpPr>
          <p:cNvPr id="643" name="Google Shape;643;p107"/>
          <p:cNvSpPr txBox="1"/>
          <p:nvPr/>
        </p:nvSpPr>
        <p:spPr>
          <a:xfrm>
            <a:off x="515350" y="4563725"/>
            <a:ext cx="55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End The Lab</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